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15.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6.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8.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6.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30.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31.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32.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33.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34.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35.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36.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39.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40.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41.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42.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43.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notesSlides/notesSlide44.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notesSlides/notesSlide45.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63.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1"/>
  </p:notesMasterIdLst>
  <p:sldIdLst>
    <p:sldId id="2506" r:id="rId2"/>
    <p:sldId id="2614" r:id="rId3"/>
    <p:sldId id="2595" r:id="rId4"/>
    <p:sldId id="2686" r:id="rId5"/>
    <p:sldId id="2687" r:id="rId6"/>
    <p:sldId id="2621" r:id="rId7"/>
    <p:sldId id="2688" r:id="rId8"/>
    <p:sldId id="2689" r:id="rId9"/>
    <p:sldId id="2730" r:id="rId10"/>
    <p:sldId id="2750" r:id="rId11"/>
    <p:sldId id="2748" r:id="rId12"/>
    <p:sldId id="2749" r:id="rId13"/>
    <p:sldId id="2740" r:id="rId14"/>
    <p:sldId id="2697" r:id="rId15"/>
    <p:sldId id="2729" r:id="rId16"/>
    <p:sldId id="2751" r:id="rId17"/>
    <p:sldId id="2753" r:id="rId18"/>
    <p:sldId id="2754" r:id="rId19"/>
    <p:sldId id="2752" r:id="rId20"/>
    <p:sldId id="2705" r:id="rId21"/>
    <p:sldId id="2706" r:id="rId22"/>
    <p:sldId id="2755" r:id="rId23"/>
    <p:sldId id="2756" r:id="rId24"/>
    <p:sldId id="2757" r:id="rId25"/>
    <p:sldId id="2758" r:id="rId26"/>
    <p:sldId id="2759" r:id="rId27"/>
    <p:sldId id="2760" r:id="rId28"/>
    <p:sldId id="2761" r:id="rId29"/>
    <p:sldId id="2762" r:id="rId30"/>
    <p:sldId id="2763" r:id="rId31"/>
    <p:sldId id="2764" r:id="rId32"/>
    <p:sldId id="2765" r:id="rId33"/>
    <p:sldId id="2766" r:id="rId34"/>
    <p:sldId id="2767" r:id="rId35"/>
    <p:sldId id="2768" r:id="rId36"/>
    <p:sldId id="2769" r:id="rId37"/>
    <p:sldId id="2770" r:id="rId38"/>
    <p:sldId id="2771" r:id="rId39"/>
    <p:sldId id="2703" r:id="rId40"/>
    <p:sldId id="2772" r:id="rId41"/>
    <p:sldId id="2773" r:id="rId42"/>
    <p:sldId id="2745" r:id="rId43"/>
    <p:sldId id="2711" r:id="rId44"/>
    <p:sldId id="2774" r:id="rId45"/>
    <p:sldId id="2775" r:id="rId46"/>
    <p:sldId id="2776" r:id="rId47"/>
    <p:sldId id="2777" r:id="rId48"/>
    <p:sldId id="2778" r:id="rId49"/>
    <p:sldId id="2779" r:id="rId50"/>
  </p:sldIdLst>
  <p:sldSz cx="12192000" cy="6858000"/>
  <p:notesSz cx="6858000" cy="9144000"/>
  <p:custDataLst>
    <p:tags r:id="rId5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0000"/>
    <a:srgbClr val="4472C4"/>
    <a:srgbClr val="2F5597"/>
    <a:srgbClr val="FFFFFF"/>
    <a:srgbClr val="1736FF"/>
    <a:srgbClr val="E4E6E7"/>
    <a:srgbClr val="BFBEBD"/>
    <a:srgbClr val="F16005"/>
    <a:srgbClr val="C7D4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2248" autoAdjust="0"/>
  </p:normalViewPr>
  <p:slideViewPr>
    <p:cSldViewPr snapToGrid="0" showGuides="1">
      <p:cViewPr varScale="1">
        <p:scale>
          <a:sx n="77" d="100"/>
          <a:sy n="77" d="100"/>
        </p:scale>
        <p:origin x="173" y="43"/>
      </p:cViewPr>
      <p:guideLst>
        <p:guide orient="horz" pos="18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271917-B337-4335-AEF3-7EECED3CFA3F}" type="datetimeFigureOut">
              <a:rPr lang="zh-CN" altLang="en-US" smtClean="0"/>
              <a:t>2024/5/11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9BB9C8-14E8-4727-93A3-876F3F25BCC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BB0A81B8-E2F7-6243-8BE5-A91BC155FFDD}" type="slidenum">
              <a:rPr/>
              <a:t>1</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6F00-219B-DC7B-4DEA-D913F918D8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10D075-B010-2439-185B-12E35AB3B0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4644C8-97E7-CE20-A06E-9D928FCE6CB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8BD94ED-0E64-EC82-74A0-BA98E3948A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070159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6F00-219B-DC7B-4DEA-D913F918D8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10D075-B010-2439-185B-12E35AB3B0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4644C8-97E7-CE20-A06E-9D928FCE6CB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dirty="0">
                <a:solidFill>
                  <a:srgbClr val="3F3F3F"/>
                </a:solidFill>
                <a:effectLst/>
                <a:latin typeface="PingFangSC"/>
              </a:rPr>
              <a:t>自适应密度控制</a:t>
            </a:r>
          </a:p>
        </p:txBody>
      </p:sp>
      <p:sp>
        <p:nvSpPr>
          <p:cNvPr id="4" name="灯片编号占位符 3">
            <a:extLst>
              <a:ext uri="{FF2B5EF4-FFF2-40B4-BE49-F238E27FC236}">
                <a16:creationId xmlns:a16="http://schemas.microsoft.com/office/drawing/2014/main" id="{08BD94ED-0E64-EC82-74A0-BA98E3948A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124831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6F00-219B-DC7B-4DEA-D913F918D8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10D075-B010-2439-185B-12E35AB3B0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4644C8-97E7-CE20-A06E-9D928FCE6CB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dirty="0">
                <a:solidFill>
                  <a:srgbClr val="3F3F3F"/>
                </a:solidFill>
                <a:effectLst/>
                <a:latin typeface="PingFangSC"/>
              </a:rPr>
              <a:t>not converged</a:t>
            </a:r>
            <a:r>
              <a:rPr lang="zh-CN" altLang="en-US" b="1" i="0" dirty="0">
                <a:solidFill>
                  <a:srgbClr val="3F3F3F"/>
                </a:solidFill>
                <a:effectLst/>
                <a:latin typeface="PingFangSC"/>
              </a:rPr>
              <a:t>：不收敛</a:t>
            </a:r>
          </a:p>
        </p:txBody>
      </p:sp>
      <p:sp>
        <p:nvSpPr>
          <p:cNvPr id="4" name="灯片编号占位符 3">
            <a:extLst>
              <a:ext uri="{FF2B5EF4-FFF2-40B4-BE49-F238E27FC236}">
                <a16:creationId xmlns:a16="http://schemas.microsoft.com/office/drawing/2014/main" id="{08BD94ED-0E64-EC82-74A0-BA98E3948A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294913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6F00-219B-DC7B-4DEA-D913F918D8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10D075-B010-2439-185B-12E35AB3B0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4644C8-97E7-CE20-A06E-9D928FCE6CB9}"/>
              </a:ext>
            </a:extLst>
          </p:cNvPr>
          <p:cNvSpPr>
            <a:spLocks noGrp="1"/>
          </p:cNvSpPr>
          <p:nvPr>
            <p:ph type="body" idx="1"/>
          </p:nvPr>
        </p:nvSpPr>
        <p:spPr/>
        <p:txBody>
          <a:bodyPr/>
          <a:lstStyle/>
          <a:p>
            <a:r>
              <a:rPr lang="en-US" altLang="zh-CN" dirty="0"/>
              <a:t>FAST DIFFERENTIABLE RASTERIZER FOR GAUSSIANS</a:t>
            </a:r>
            <a:endParaRPr lang="zh-CN" altLang="en-US" dirty="0"/>
          </a:p>
        </p:txBody>
      </p:sp>
      <p:sp>
        <p:nvSpPr>
          <p:cNvPr id="4" name="灯片编号占位符 3">
            <a:extLst>
              <a:ext uri="{FF2B5EF4-FFF2-40B4-BE49-F238E27FC236}">
                <a16:creationId xmlns:a16="http://schemas.microsoft.com/office/drawing/2014/main" id="{08BD94ED-0E64-EC82-74A0-BA98E3948A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0863464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5165213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74151"/>
                </a:solidFill>
                <a:effectLst/>
                <a:latin typeface="Söhne"/>
              </a:rPr>
              <a:t>MFCC</a:t>
            </a:r>
            <a:r>
              <a:rPr lang="zh-CN" altLang="en-US" b="0" i="0" dirty="0">
                <a:solidFill>
                  <a:srgbClr val="374151"/>
                </a:solidFill>
                <a:effectLst/>
                <a:latin typeface="Söhne"/>
              </a:rPr>
              <a:t>（</a:t>
            </a:r>
            <a:r>
              <a:rPr lang="en-US" altLang="zh-CN" b="0" i="0" dirty="0">
                <a:solidFill>
                  <a:srgbClr val="374151"/>
                </a:solidFill>
                <a:effectLst/>
                <a:latin typeface="Söhne"/>
              </a:rPr>
              <a:t>Mel Frequency Cepstral Coefficients</a:t>
            </a:r>
            <a:r>
              <a:rPr lang="zh-CN" altLang="en-US" b="0" i="0" dirty="0">
                <a:solidFill>
                  <a:srgbClr val="374151"/>
                </a:solidFill>
                <a:effectLst/>
                <a:latin typeface="Söhne"/>
              </a:rPr>
              <a:t>，梅尔频率倒谱系数）</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2735926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74151"/>
                </a:solidFill>
                <a:effectLst/>
                <a:latin typeface="Söhne"/>
              </a:rPr>
              <a:t>MFCC</a:t>
            </a:r>
            <a:r>
              <a:rPr lang="zh-CN" altLang="en-US" b="0" i="0" dirty="0">
                <a:solidFill>
                  <a:srgbClr val="374151"/>
                </a:solidFill>
                <a:effectLst/>
                <a:latin typeface="Söhne"/>
              </a:rPr>
              <a:t>（</a:t>
            </a:r>
            <a:r>
              <a:rPr lang="en-US" altLang="zh-CN" b="0" i="0" dirty="0">
                <a:solidFill>
                  <a:srgbClr val="374151"/>
                </a:solidFill>
                <a:effectLst/>
                <a:latin typeface="Söhne"/>
              </a:rPr>
              <a:t>Mel Frequency Cepstral Coefficients</a:t>
            </a:r>
            <a:r>
              <a:rPr lang="zh-CN" altLang="en-US" b="0" i="0" dirty="0">
                <a:solidFill>
                  <a:srgbClr val="374151"/>
                </a:solidFill>
                <a:effectLst/>
                <a:latin typeface="Söhne"/>
              </a:rPr>
              <a:t>，梅尔频率倒谱系数）</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9495525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74151"/>
                </a:solidFill>
                <a:effectLst/>
                <a:latin typeface="Söhne"/>
              </a:rPr>
              <a:t>MFCC</a:t>
            </a:r>
            <a:r>
              <a:rPr lang="zh-CN" altLang="en-US" b="0" i="0" dirty="0">
                <a:solidFill>
                  <a:srgbClr val="374151"/>
                </a:solidFill>
                <a:effectLst/>
                <a:latin typeface="Söhne"/>
              </a:rPr>
              <a:t>（</a:t>
            </a:r>
            <a:r>
              <a:rPr lang="en-US" altLang="zh-CN" b="0" i="0" dirty="0">
                <a:solidFill>
                  <a:srgbClr val="374151"/>
                </a:solidFill>
                <a:effectLst/>
                <a:latin typeface="Söhne"/>
              </a:rPr>
              <a:t>Mel Frequency Cepstral Coefficients</a:t>
            </a:r>
            <a:r>
              <a:rPr lang="zh-CN" altLang="en-US" b="0" i="0" dirty="0">
                <a:solidFill>
                  <a:srgbClr val="374151"/>
                </a:solidFill>
                <a:effectLst/>
                <a:latin typeface="Söhne"/>
              </a:rPr>
              <a:t>，梅尔频率倒谱系数）</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4292594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74151"/>
                </a:solidFill>
                <a:effectLst/>
                <a:latin typeface="Söhne"/>
              </a:rPr>
              <a:t>MFCC</a:t>
            </a:r>
            <a:r>
              <a:rPr lang="zh-CN" altLang="en-US" b="0" i="0" dirty="0">
                <a:solidFill>
                  <a:srgbClr val="374151"/>
                </a:solidFill>
                <a:effectLst/>
                <a:latin typeface="Söhne"/>
              </a:rPr>
              <a:t>（</a:t>
            </a:r>
            <a:r>
              <a:rPr lang="en-US" altLang="zh-CN" b="0" i="0" dirty="0">
                <a:solidFill>
                  <a:srgbClr val="374151"/>
                </a:solidFill>
                <a:effectLst/>
                <a:latin typeface="Söhne"/>
              </a:rPr>
              <a:t>Mel Frequency Cepstral Coefficients</a:t>
            </a:r>
            <a:r>
              <a:rPr lang="zh-CN" altLang="en-US" b="0" i="0" dirty="0">
                <a:solidFill>
                  <a:srgbClr val="374151"/>
                </a:solidFill>
                <a:effectLst/>
                <a:latin typeface="Söhne"/>
              </a:rPr>
              <a:t>，梅尔频率倒谱系数）</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8059122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74151"/>
                </a:solidFill>
                <a:effectLst/>
                <a:latin typeface="Söhne"/>
              </a:rPr>
              <a:t>MFCC</a:t>
            </a:r>
            <a:r>
              <a:rPr lang="zh-CN" altLang="en-US" b="0" i="0" dirty="0">
                <a:solidFill>
                  <a:srgbClr val="374151"/>
                </a:solidFill>
                <a:effectLst/>
                <a:latin typeface="Söhne"/>
              </a:rPr>
              <a:t>（</a:t>
            </a:r>
            <a:r>
              <a:rPr lang="en-US" altLang="zh-CN" b="0" i="0" dirty="0">
                <a:solidFill>
                  <a:srgbClr val="374151"/>
                </a:solidFill>
                <a:effectLst/>
                <a:latin typeface="Söhne"/>
              </a:rPr>
              <a:t>Mel Frequency Cepstral Coefficients</a:t>
            </a:r>
            <a:r>
              <a:rPr lang="zh-CN" altLang="en-US" b="0" i="0" dirty="0">
                <a:solidFill>
                  <a:srgbClr val="374151"/>
                </a:solidFill>
                <a:effectLst/>
                <a:latin typeface="Söhne"/>
              </a:rPr>
              <a:t>，梅尔频率倒谱系数）</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552537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2</a:t>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7996523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21</a:t>
            </a:fld>
            <a:endParaRPr kumimoji="1" lang="zh-CN" altLang="en-US"/>
          </a:p>
        </p:txBody>
      </p:sp>
    </p:spTree>
    <p:extLst>
      <p:ext uri="{BB962C8B-B14F-4D97-AF65-F5344CB8AC3E}">
        <p14:creationId xmlns:p14="http://schemas.microsoft.com/office/powerpoint/2010/main" val="37379185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BB0A81B8-E2F7-6243-8BE5-A91BC155FFDD}" type="slidenum">
              <a:rPr/>
              <a:t>22</a:t>
            </a:fld>
            <a:endParaRPr kumimoji="1" lang="zh-CN" altLang="en-US"/>
          </a:p>
        </p:txBody>
      </p:sp>
    </p:spTree>
    <p:extLst>
      <p:ext uri="{BB962C8B-B14F-4D97-AF65-F5344CB8AC3E}">
        <p14:creationId xmlns:p14="http://schemas.microsoft.com/office/powerpoint/2010/main" val="14144808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23</a:t>
            </a:fld>
            <a:endParaRPr kumimoji="1" lang="zh-CN" altLang="en-US"/>
          </a:p>
        </p:txBody>
      </p:sp>
    </p:spTree>
    <p:extLst>
      <p:ext uri="{BB962C8B-B14F-4D97-AF65-F5344CB8AC3E}">
        <p14:creationId xmlns:p14="http://schemas.microsoft.com/office/powerpoint/2010/main" val="18445670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24</a:t>
            </a:fld>
            <a:endParaRPr kumimoji="1" lang="zh-CN" altLang="en-US"/>
          </a:p>
        </p:txBody>
      </p:sp>
    </p:spTree>
    <p:extLst>
      <p:ext uri="{BB962C8B-B14F-4D97-AF65-F5344CB8AC3E}">
        <p14:creationId xmlns:p14="http://schemas.microsoft.com/office/powerpoint/2010/main" val="2341313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25</a:t>
            </a:fld>
            <a:endParaRPr kumimoji="1" lang="zh-CN" altLang="en-US"/>
          </a:p>
        </p:txBody>
      </p:sp>
    </p:spTree>
    <p:extLst>
      <p:ext uri="{BB962C8B-B14F-4D97-AF65-F5344CB8AC3E}">
        <p14:creationId xmlns:p14="http://schemas.microsoft.com/office/powerpoint/2010/main" val="879184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1491211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D2129"/>
                </a:solidFill>
                <a:effectLst/>
                <a:highlight>
                  <a:srgbClr val="FFFFFF"/>
                </a:highlight>
                <a:latin typeface="PingFangSC-Regular"/>
              </a:rPr>
              <a:t>作者特别强调了自发面部动作建模和所提出的空间自适应双驱动人脸辐射场的贡献。与最近一些专注于一些宏观运动信息的</a:t>
            </a:r>
            <a:r>
              <a:rPr lang="en-US" altLang="zh-CN" b="0" i="0" dirty="0">
                <a:solidFill>
                  <a:srgbClr val="1D2129"/>
                </a:solidFill>
                <a:effectLst/>
                <a:highlight>
                  <a:srgbClr val="FFFFFF"/>
                </a:highlight>
                <a:latin typeface="PingFangSC-Regular"/>
              </a:rPr>
              <a:t>DFA-</a:t>
            </a:r>
            <a:r>
              <a:rPr lang="en-US" altLang="zh-CN" b="0" i="0" dirty="0" err="1">
                <a:solidFill>
                  <a:srgbClr val="1D2129"/>
                </a:solidFill>
                <a:effectLst/>
                <a:highlight>
                  <a:srgbClr val="FFFFFF"/>
                </a:highlight>
                <a:latin typeface="PingFangSC-Regular"/>
              </a:rPr>
              <a:t>NeRF</a:t>
            </a:r>
            <a:r>
              <a:rPr lang="zh-CN" altLang="en-US" b="0" i="0" dirty="0">
                <a:solidFill>
                  <a:srgbClr val="1D2129"/>
                </a:solidFill>
                <a:effectLst/>
                <a:highlight>
                  <a:srgbClr val="FFFFFF"/>
                </a:highlight>
                <a:latin typeface="PingFangSC-Regular"/>
              </a:rPr>
              <a:t>、</a:t>
            </a:r>
            <a:r>
              <a:rPr lang="en-US" altLang="zh-CN" b="0" i="0" dirty="0" err="1">
                <a:solidFill>
                  <a:srgbClr val="1D2129"/>
                </a:solidFill>
                <a:effectLst/>
                <a:highlight>
                  <a:srgbClr val="FFFFFF"/>
                </a:highlight>
                <a:latin typeface="PingFangSC-Regular"/>
              </a:rPr>
              <a:t>GeneFace</a:t>
            </a:r>
            <a:r>
              <a:rPr lang="zh-CN" altLang="en-US" b="0" i="0" dirty="0">
                <a:solidFill>
                  <a:srgbClr val="1D2129"/>
                </a:solidFill>
                <a:effectLst/>
                <a:highlight>
                  <a:srgbClr val="FFFFFF"/>
                </a:highlight>
                <a:latin typeface="PingFangSC-Regular"/>
              </a:rPr>
              <a:t>和</a:t>
            </a:r>
            <a:r>
              <a:rPr lang="en-US" altLang="zh-CN" b="0" i="0" dirty="0">
                <a:solidFill>
                  <a:srgbClr val="1D2129"/>
                </a:solidFill>
                <a:effectLst/>
                <a:highlight>
                  <a:srgbClr val="FFFFFF"/>
                </a:highlight>
                <a:latin typeface="PingFangSC-Regular"/>
              </a:rPr>
              <a:t>RAD-</a:t>
            </a:r>
            <a:r>
              <a:rPr lang="en-US" altLang="zh-CN" b="0" i="0" dirty="0" err="1">
                <a:solidFill>
                  <a:srgbClr val="1D2129"/>
                </a:solidFill>
                <a:effectLst/>
                <a:highlight>
                  <a:srgbClr val="FFFFFF"/>
                </a:highlight>
                <a:latin typeface="PingFangSC-Regular"/>
              </a:rPr>
              <a:t>NeRF</a:t>
            </a:r>
            <a:r>
              <a:rPr lang="zh-CN" altLang="en-US" b="0" i="0" dirty="0">
                <a:solidFill>
                  <a:srgbClr val="1D2129"/>
                </a:solidFill>
                <a:effectLst/>
                <a:highlight>
                  <a:srgbClr val="FFFFFF"/>
                </a:highlight>
                <a:latin typeface="PingFangSC-Regular"/>
              </a:rPr>
              <a:t>等工作不同，在这项工作中，作者更加关注自发面部动作的建模。</a:t>
            </a:r>
            <a:endParaRPr lang="zh-CN" altLang="en-US" dirty="0"/>
          </a:p>
        </p:txBody>
      </p:sp>
      <p:sp>
        <p:nvSpPr>
          <p:cNvPr id="4" name="灯片编号占位符 3"/>
          <p:cNvSpPr>
            <a:spLocks noGrp="1"/>
          </p:cNvSpPr>
          <p:nvPr>
            <p:ph type="sldNum" sz="quarter" idx="5"/>
          </p:nvPr>
        </p:nvSpPr>
        <p:spPr/>
        <p:txBody>
          <a:bodyPr/>
          <a:lstStyle/>
          <a:p>
            <a:fld id="{BB0A81B8-E2F7-6243-8BE5-A91BC155FFDD}" type="slidenum">
              <a:rPr lang="en-US" altLang="zh-CN" smtClean="0"/>
              <a:t>27</a:t>
            </a:fld>
            <a:endParaRPr kumimoji="1" lang="zh-CN" altLang="en-US"/>
          </a:p>
        </p:txBody>
      </p:sp>
    </p:spTree>
    <p:extLst>
      <p:ext uri="{BB962C8B-B14F-4D97-AF65-F5344CB8AC3E}">
        <p14:creationId xmlns:p14="http://schemas.microsoft.com/office/powerpoint/2010/main" val="39941904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0860152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effectLst/>
                <a:highlight>
                  <a:srgbClr val="FFFFFF"/>
                </a:highlight>
                <a:latin typeface="-apple-system"/>
              </a:rPr>
              <a:t>概述我们的</a:t>
            </a:r>
            <a:r>
              <a:rPr lang="en-US" altLang="zh-CN" b="0" i="0" dirty="0" err="1">
                <a:effectLst/>
                <a:highlight>
                  <a:srgbClr val="FFFFFF"/>
                </a:highlight>
                <a:latin typeface="-apple-system"/>
              </a:rPr>
              <a:t>GaussianTalker</a:t>
            </a:r>
            <a:r>
              <a:rPr lang="zh-CN" altLang="en-US" b="0" i="0" dirty="0">
                <a:effectLst/>
                <a:highlight>
                  <a:srgbClr val="FFFFFF"/>
                </a:highlight>
                <a:latin typeface="-apple-system"/>
              </a:rPr>
              <a:t>框架。</a:t>
            </a:r>
            <a:r>
              <a:rPr lang="en-US" altLang="zh-CN" b="0" i="0" dirty="0" err="1">
                <a:effectLst/>
                <a:highlight>
                  <a:srgbClr val="FFFFFF"/>
                </a:highlight>
                <a:latin typeface="-apple-system"/>
              </a:rPr>
              <a:t>GaussianTalker</a:t>
            </a:r>
            <a:r>
              <a:rPr lang="zh-CN" altLang="en-US" b="0" i="0" dirty="0">
                <a:effectLst/>
                <a:highlight>
                  <a:srgbClr val="FFFFFF"/>
                </a:highlight>
                <a:latin typeface="-apple-system"/>
              </a:rPr>
              <a:t>利用多分辨率三平面来利用描绘典型</a:t>
            </a:r>
            <a:r>
              <a:rPr lang="en-US" altLang="zh-CN" b="0" i="0" dirty="0">
                <a:effectLst/>
                <a:highlight>
                  <a:srgbClr val="FFFFFF"/>
                </a:highlight>
                <a:latin typeface="-apple-system"/>
              </a:rPr>
              <a:t>3D</a:t>
            </a:r>
            <a:r>
              <a:rPr lang="zh-CN" altLang="en-US" b="0" i="0" dirty="0">
                <a:effectLst/>
                <a:highlight>
                  <a:srgbClr val="FFFFFF"/>
                </a:highlight>
                <a:latin typeface="-apple-system"/>
              </a:rPr>
              <a:t>头部的不同尺度的特征。这些特征与音频特征一起被输入到空间音频注意力模块中，以预测每帧变形，从而实现快速可靠的说话头合成。</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03692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3</a:t>
            </a:fld>
            <a:endParaRPr kumimoji="1"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6F00-219B-DC7B-4DEA-D913F918D8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10D075-B010-2439-185B-12E35AB3B0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4644C8-97E7-CE20-A06E-9D928FCE6CB9}"/>
              </a:ext>
            </a:extLst>
          </p:cNvPr>
          <p:cNvSpPr>
            <a:spLocks noGrp="1"/>
          </p:cNvSpPr>
          <p:nvPr>
            <p:ph type="body" idx="1"/>
          </p:nvPr>
        </p:nvSpPr>
        <p:spPr/>
        <p:txBody>
          <a:bodyPr/>
          <a:lstStyle/>
          <a:p>
            <a:r>
              <a:rPr kumimoji="0" lang="en-US" altLang="zh-CN"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Canonical </a:t>
            </a:r>
            <a:r>
              <a:rPr kumimoji="0" lang="zh-CN" altLang="en-US"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规范的</a:t>
            </a:r>
            <a:endParaRPr lang="zh-CN" altLang="en-US" dirty="0"/>
          </a:p>
        </p:txBody>
      </p:sp>
      <p:sp>
        <p:nvSpPr>
          <p:cNvPr id="4" name="灯片编号占位符 3">
            <a:extLst>
              <a:ext uri="{FF2B5EF4-FFF2-40B4-BE49-F238E27FC236}">
                <a16:creationId xmlns:a16="http://schemas.microsoft.com/office/drawing/2014/main" id="{08BD94ED-0E64-EC82-74A0-BA98E3948A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5673294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6F00-219B-DC7B-4DEA-D913F918D8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10D075-B010-2439-185B-12E35AB3B0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4644C8-97E7-CE20-A06E-9D928FCE6CB9}"/>
              </a:ext>
            </a:extLst>
          </p:cNvPr>
          <p:cNvSpPr>
            <a:spLocks noGrp="1"/>
          </p:cNvSpPr>
          <p:nvPr>
            <p:ph type="body" idx="1"/>
          </p:nvPr>
        </p:nvSpPr>
        <p:spPr/>
        <p:txBody>
          <a:bodyPr/>
          <a:lstStyle/>
          <a:p>
            <a:r>
              <a:rPr lang="zh-CN" altLang="en-US" b="0" i="0" dirty="0">
                <a:effectLst/>
                <a:highlight>
                  <a:srgbClr val="FFFFFF"/>
                </a:highlight>
                <a:latin typeface="-apple-system"/>
              </a:rPr>
              <a:t>三平面特征网格的可视化。该序列显示一个渲染图像，然后是它的正交投影嵌入</a:t>
            </a:r>
            <a:r>
              <a:rPr lang="en-US" altLang="zh-CN" b="0" i="0" dirty="0">
                <a:effectLst/>
                <a:highlight>
                  <a:srgbClr val="FFFFFF"/>
                </a:highlight>
                <a:latin typeface="-apple-system"/>
              </a:rPr>
              <a:t>:</a:t>
            </a:r>
            <a:r>
              <a:rPr lang="zh-CN" altLang="en-US" b="0" i="0" dirty="0">
                <a:effectLst/>
                <a:highlight>
                  <a:srgbClr val="FFFFFF"/>
                </a:highlight>
                <a:latin typeface="-apple-system"/>
              </a:rPr>
              <a:t>正面视图</a:t>
            </a:r>
            <a:r>
              <a:rPr lang="en-US" altLang="zh-CN" b="0" i="0" dirty="0">
                <a:effectLst/>
                <a:highlight>
                  <a:srgbClr val="FFFFFF"/>
                </a:highlight>
                <a:latin typeface="-apple-system"/>
              </a:rPr>
              <a:t>(</a:t>
            </a:r>
            <a:r>
              <a:rPr lang="en-US" altLang="zh-CN" b="0" i="0" dirty="0" err="1">
                <a:effectLst/>
                <a:highlight>
                  <a:srgbClr val="FFFFFF"/>
                </a:highlight>
                <a:latin typeface="-apple-system"/>
              </a:rPr>
              <a:t>xy</a:t>
            </a:r>
            <a:r>
              <a:rPr lang="en-US" altLang="zh-CN" b="0" i="0" dirty="0">
                <a:effectLst/>
                <a:highlight>
                  <a:srgbClr val="FFFFFF"/>
                </a:highlight>
                <a:latin typeface="-apple-system"/>
              </a:rPr>
              <a:t>)</a:t>
            </a:r>
            <a:r>
              <a:rPr lang="zh-CN" altLang="en-US" b="0" i="0" dirty="0">
                <a:effectLst/>
                <a:highlight>
                  <a:srgbClr val="FFFFFF"/>
                </a:highlight>
                <a:latin typeface="-apple-system"/>
              </a:rPr>
              <a:t>、头顶视图</a:t>
            </a:r>
            <a:r>
              <a:rPr lang="en-US" altLang="zh-CN" b="0" i="0" dirty="0">
                <a:effectLst/>
                <a:highlight>
                  <a:srgbClr val="FFFFFF"/>
                </a:highlight>
                <a:latin typeface="-apple-system"/>
              </a:rPr>
              <a:t>(</a:t>
            </a:r>
            <a:r>
              <a:rPr lang="en-US" altLang="zh-CN" b="0" i="0" dirty="0" err="1">
                <a:effectLst/>
                <a:highlight>
                  <a:srgbClr val="FFFFFF"/>
                </a:highlight>
                <a:latin typeface="-apple-system"/>
              </a:rPr>
              <a:t>yz</a:t>
            </a:r>
            <a:r>
              <a:rPr lang="en-US" altLang="zh-CN" b="0" i="0" dirty="0">
                <a:effectLst/>
                <a:highlight>
                  <a:srgbClr val="FFFFFF"/>
                </a:highlight>
                <a:latin typeface="-apple-system"/>
              </a:rPr>
              <a:t>)</a:t>
            </a:r>
            <a:r>
              <a:rPr lang="zh-CN" altLang="en-US" b="0" i="0" dirty="0">
                <a:effectLst/>
                <a:highlight>
                  <a:srgbClr val="FFFFFF"/>
                </a:highlight>
                <a:latin typeface="-apple-system"/>
              </a:rPr>
              <a:t>和侧面视图</a:t>
            </a:r>
            <a:r>
              <a:rPr lang="en-US" altLang="zh-CN" b="0" i="0" dirty="0">
                <a:effectLst/>
                <a:highlight>
                  <a:srgbClr val="FFFFFF"/>
                </a:highlight>
                <a:latin typeface="-apple-system"/>
              </a:rPr>
              <a:t>(</a:t>
            </a:r>
            <a:r>
              <a:rPr lang="en-US" altLang="zh-CN" b="0" i="0" dirty="0" err="1">
                <a:effectLst/>
                <a:highlight>
                  <a:srgbClr val="FFFFFF"/>
                </a:highlight>
                <a:latin typeface="-apple-system"/>
              </a:rPr>
              <a:t>zx</a:t>
            </a:r>
            <a:r>
              <a:rPr lang="en-US" altLang="zh-CN" b="0" i="0" dirty="0">
                <a:effectLst/>
                <a:highlight>
                  <a:srgbClr val="FFFFFF"/>
                </a:highlight>
                <a:latin typeface="-apple-system"/>
              </a:rPr>
              <a:t>)</a:t>
            </a:r>
            <a:r>
              <a:rPr lang="zh-CN" altLang="en-US" b="0" i="0" dirty="0">
                <a:effectLst/>
                <a:highlight>
                  <a:srgbClr val="FFFFFF"/>
                </a:highlight>
                <a:latin typeface="-apple-system"/>
              </a:rPr>
              <a:t>。通过</a:t>
            </a:r>
            <a:r>
              <a:rPr lang="en-US" altLang="zh-CN" b="0" i="0" dirty="0">
                <a:effectLst/>
                <a:highlight>
                  <a:srgbClr val="FFFFFF"/>
                </a:highlight>
                <a:latin typeface="-apple-system"/>
              </a:rPr>
              <a:t>PCA</a:t>
            </a:r>
            <a:r>
              <a:rPr lang="zh-CN" altLang="en-US" b="0" i="0" dirty="0">
                <a:effectLst/>
                <a:highlight>
                  <a:srgbClr val="FFFFFF"/>
                </a:highlight>
                <a:latin typeface="-apple-system"/>
              </a:rPr>
              <a:t>将嵌入的维数降为</a:t>
            </a:r>
            <a:r>
              <a:rPr lang="en-US" altLang="zh-CN" b="0" i="0" dirty="0">
                <a:effectLst/>
                <a:highlight>
                  <a:srgbClr val="FFFFFF"/>
                </a:highlight>
                <a:latin typeface="-apple-system"/>
              </a:rPr>
              <a:t>3</a:t>
            </a:r>
            <a:r>
              <a:rPr lang="zh-CN" altLang="en-US" b="0" i="0" dirty="0">
                <a:effectLst/>
                <a:highlight>
                  <a:srgbClr val="FFFFFF"/>
                </a:highlight>
                <a:latin typeface="-apple-system"/>
              </a:rPr>
              <a:t>，实现了嵌入的可视化。</a:t>
            </a:r>
            <a:endParaRPr lang="zh-CN" altLang="en-US" dirty="0"/>
          </a:p>
        </p:txBody>
      </p:sp>
      <p:sp>
        <p:nvSpPr>
          <p:cNvPr id="4" name="灯片编号占位符 3">
            <a:extLst>
              <a:ext uri="{FF2B5EF4-FFF2-40B4-BE49-F238E27FC236}">
                <a16:creationId xmlns:a16="http://schemas.microsoft.com/office/drawing/2014/main" id="{08BD94ED-0E64-EC82-74A0-BA98E3948A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1873619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6F00-219B-DC7B-4DEA-D913F918D8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10D075-B010-2439-185B-12E35AB3B0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4644C8-97E7-CE20-A06E-9D928FCE6CB9}"/>
              </a:ext>
            </a:extLst>
          </p:cNvPr>
          <p:cNvSpPr>
            <a:spLocks noGrp="1"/>
          </p:cNvSpPr>
          <p:nvPr>
            <p:ph type="body" idx="1"/>
          </p:nvPr>
        </p:nvSpPr>
        <p:spPr/>
        <p:txBody>
          <a:bodyPr/>
          <a:lstStyle/>
          <a:p>
            <a:r>
              <a:rPr lang="en-US" altLang="zh-CN" b="0" i="0" dirty="0">
                <a:solidFill>
                  <a:srgbClr val="3F3F3F"/>
                </a:solidFill>
                <a:effectLst/>
                <a:latin typeface="PingFangSC"/>
              </a:rPr>
              <a:t>3D</a:t>
            </a:r>
            <a:r>
              <a:rPr lang="zh-CN" altLang="en-US" b="0" i="0" dirty="0">
                <a:solidFill>
                  <a:srgbClr val="3F3F3F"/>
                </a:solidFill>
                <a:effectLst/>
                <a:latin typeface="PingFangSC"/>
              </a:rPr>
              <a:t>高斯正态分布的属性预测</a:t>
            </a:r>
            <a:endParaRPr lang="zh-CN" altLang="en-US" dirty="0"/>
          </a:p>
        </p:txBody>
      </p:sp>
      <p:sp>
        <p:nvSpPr>
          <p:cNvPr id="4" name="灯片编号占位符 3">
            <a:extLst>
              <a:ext uri="{FF2B5EF4-FFF2-40B4-BE49-F238E27FC236}">
                <a16:creationId xmlns:a16="http://schemas.microsoft.com/office/drawing/2014/main" id="{08BD94ED-0E64-EC82-74A0-BA98E3948A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8368455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6F00-219B-DC7B-4DEA-D913F918D8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10D075-B010-2439-185B-12E35AB3B0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4644C8-97E7-CE20-A06E-9D928FCE6CB9}"/>
              </a:ext>
            </a:extLst>
          </p:cNvPr>
          <p:cNvSpPr>
            <a:spLocks noGrp="1"/>
          </p:cNvSpPr>
          <p:nvPr>
            <p:ph type="body" idx="1"/>
          </p:nvPr>
        </p:nvSpPr>
        <p:spPr/>
        <p:txBody>
          <a:bodyPr/>
          <a:lstStyle/>
          <a:p>
            <a:r>
              <a:rPr kumimoji="0" lang="en-US" altLang="zh-CN"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Canonical </a:t>
            </a:r>
            <a:r>
              <a:rPr kumimoji="0" lang="zh-CN" altLang="en-US"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规范的</a:t>
            </a:r>
            <a:endParaRPr lang="zh-CN" altLang="en-US" dirty="0"/>
          </a:p>
        </p:txBody>
      </p:sp>
      <p:sp>
        <p:nvSpPr>
          <p:cNvPr id="4" name="灯片编号占位符 3">
            <a:extLst>
              <a:ext uri="{FF2B5EF4-FFF2-40B4-BE49-F238E27FC236}">
                <a16:creationId xmlns:a16="http://schemas.microsoft.com/office/drawing/2014/main" id="{08BD94ED-0E64-EC82-74A0-BA98E3948A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6003548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6F00-219B-DC7B-4DEA-D913F918D8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10D075-B010-2439-185B-12E35AB3B0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4644C8-97E7-CE20-A06E-9D928FCE6CB9}"/>
              </a:ext>
            </a:extLst>
          </p:cNvPr>
          <p:cNvSpPr>
            <a:spLocks noGrp="1"/>
          </p:cNvSpPr>
          <p:nvPr>
            <p:ph type="body" idx="1"/>
          </p:nvPr>
        </p:nvSpPr>
        <p:spPr/>
        <p:txBody>
          <a:bodyPr/>
          <a:lstStyle/>
          <a:p>
            <a:r>
              <a:rPr kumimoji="0" lang="en-US" altLang="zh-CN"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Canonical </a:t>
            </a:r>
            <a:r>
              <a:rPr kumimoji="0" lang="zh-CN" altLang="en-US"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规范的</a:t>
            </a:r>
            <a:endParaRPr lang="zh-CN" altLang="en-US" dirty="0"/>
          </a:p>
        </p:txBody>
      </p:sp>
      <p:sp>
        <p:nvSpPr>
          <p:cNvPr id="4" name="灯片编号占位符 3">
            <a:extLst>
              <a:ext uri="{FF2B5EF4-FFF2-40B4-BE49-F238E27FC236}">
                <a16:creationId xmlns:a16="http://schemas.microsoft.com/office/drawing/2014/main" id="{08BD94ED-0E64-EC82-74A0-BA98E3948A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1654004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6F00-219B-DC7B-4DEA-D913F918D8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10D075-B010-2439-185B-12E35AB3B0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4644C8-97E7-CE20-A06E-9D928FCE6CB9}"/>
              </a:ext>
            </a:extLst>
          </p:cNvPr>
          <p:cNvSpPr>
            <a:spLocks noGrp="1"/>
          </p:cNvSpPr>
          <p:nvPr>
            <p:ph type="body" idx="1"/>
          </p:nvPr>
        </p:nvSpPr>
        <p:spPr/>
        <p:txBody>
          <a:bodyPr/>
          <a:lstStyle/>
          <a:p>
            <a:r>
              <a:rPr kumimoji="0" lang="en-US" altLang="zh-CN"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Canonical </a:t>
            </a:r>
            <a:r>
              <a:rPr kumimoji="0" lang="zh-CN" altLang="en-US"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规范的</a:t>
            </a:r>
            <a:endParaRPr lang="zh-CN" altLang="en-US" dirty="0"/>
          </a:p>
        </p:txBody>
      </p:sp>
      <p:sp>
        <p:nvSpPr>
          <p:cNvPr id="4" name="灯片编号占位符 3">
            <a:extLst>
              <a:ext uri="{FF2B5EF4-FFF2-40B4-BE49-F238E27FC236}">
                <a16:creationId xmlns:a16="http://schemas.microsoft.com/office/drawing/2014/main" id="{08BD94ED-0E64-EC82-74A0-BA98E3948A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2489603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6F00-219B-DC7B-4DEA-D913F918D8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10D075-B010-2439-185B-12E35AB3B0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4644C8-97E7-CE20-A06E-9D928FCE6CB9}"/>
              </a:ext>
            </a:extLst>
          </p:cNvPr>
          <p:cNvSpPr>
            <a:spLocks noGrp="1"/>
          </p:cNvSpPr>
          <p:nvPr>
            <p:ph type="body" idx="1"/>
          </p:nvPr>
        </p:nvSpPr>
        <p:spPr/>
        <p:txBody>
          <a:bodyPr/>
          <a:lstStyle/>
          <a:p>
            <a:r>
              <a:rPr kumimoji="0" lang="en-US" altLang="zh-CN"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Canonical </a:t>
            </a:r>
            <a:r>
              <a:rPr kumimoji="0" lang="zh-CN" altLang="en-US"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规范的</a:t>
            </a:r>
            <a:endParaRPr lang="zh-CN" altLang="en-US" dirty="0"/>
          </a:p>
        </p:txBody>
      </p:sp>
      <p:sp>
        <p:nvSpPr>
          <p:cNvPr id="4" name="灯片编号占位符 3">
            <a:extLst>
              <a:ext uri="{FF2B5EF4-FFF2-40B4-BE49-F238E27FC236}">
                <a16:creationId xmlns:a16="http://schemas.microsoft.com/office/drawing/2014/main" id="{08BD94ED-0E64-EC82-74A0-BA98E3948A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7604259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6F00-219B-DC7B-4DEA-D913F918D8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10D075-B010-2439-185B-12E35AB3B0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4644C8-97E7-CE20-A06E-9D928FCE6CB9}"/>
              </a:ext>
            </a:extLst>
          </p:cNvPr>
          <p:cNvSpPr>
            <a:spLocks noGrp="1"/>
          </p:cNvSpPr>
          <p:nvPr>
            <p:ph type="body" idx="1"/>
          </p:nvPr>
        </p:nvSpPr>
        <p:spPr/>
        <p:txBody>
          <a:bodyPr/>
          <a:lstStyle/>
          <a:p>
            <a:r>
              <a:rPr kumimoji="0" lang="en-US" altLang="zh-CN"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Canonical </a:t>
            </a:r>
            <a:r>
              <a:rPr kumimoji="0" lang="zh-CN" altLang="en-US"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规范的</a:t>
            </a:r>
            <a:endParaRPr lang="zh-CN" altLang="en-US" dirty="0"/>
          </a:p>
        </p:txBody>
      </p:sp>
      <p:sp>
        <p:nvSpPr>
          <p:cNvPr id="4" name="灯片编号占位符 3">
            <a:extLst>
              <a:ext uri="{FF2B5EF4-FFF2-40B4-BE49-F238E27FC236}">
                <a16:creationId xmlns:a16="http://schemas.microsoft.com/office/drawing/2014/main" id="{08BD94ED-0E64-EC82-74A0-BA98E3948A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2343776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8353983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950663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4</a:t>
            </a:fld>
            <a:endParaRPr kumimoji="1" lang="zh-CN" altLang="en-US"/>
          </a:p>
        </p:txBody>
      </p:sp>
    </p:spTree>
    <p:extLst>
      <p:ext uri="{BB962C8B-B14F-4D97-AF65-F5344CB8AC3E}">
        <p14:creationId xmlns:p14="http://schemas.microsoft.com/office/powerpoint/2010/main" val="8056406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GaussianTalker</a:t>
            </a:r>
            <a:r>
              <a:rPr lang="zh-CN" altLang="en-US" baseline="0" dirty="0"/>
              <a:t>*是</a:t>
            </a:r>
            <a:r>
              <a:rPr lang="en-US" altLang="zh-CN" baseline="0" dirty="0"/>
              <a:t>L=1</a:t>
            </a:r>
            <a:r>
              <a:rPr lang="zh-CN" altLang="en-US" baseline="0" dirty="0"/>
              <a:t>的轻量级</a:t>
            </a:r>
            <a:r>
              <a:rPr lang="en-US" altLang="zh-CN" dirty="0" err="1"/>
              <a:t>GaussianTalker</a:t>
            </a:r>
            <a:r>
              <a:rPr lang="zh-CN" altLang="en-US" dirty="0"/>
              <a:t>，完全版</a:t>
            </a:r>
            <a:r>
              <a:rPr lang="en-US" altLang="zh-CN" dirty="0"/>
              <a:t>L=2</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7144262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GaussianTalker</a:t>
            </a:r>
            <a:r>
              <a:rPr lang="zh-CN" altLang="en-US" baseline="0" dirty="0"/>
              <a:t>*是</a:t>
            </a:r>
            <a:r>
              <a:rPr lang="en-US" altLang="zh-CN" baseline="0" dirty="0"/>
              <a:t>L=1</a:t>
            </a:r>
            <a:r>
              <a:rPr lang="zh-CN" altLang="en-US" baseline="0" dirty="0"/>
              <a:t>的轻量级</a:t>
            </a:r>
            <a:r>
              <a:rPr lang="en-US" altLang="zh-CN" dirty="0" err="1"/>
              <a:t>GaussianTalker</a:t>
            </a:r>
            <a:r>
              <a:rPr lang="zh-CN" altLang="en-US" dirty="0"/>
              <a:t>，完全版</a:t>
            </a:r>
            <a:r>
              <a:rPr lang="en-US" altLang="zh-CN" dirty="0"/>
              <a:t>L=2</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5088055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4989100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8689370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5661579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3203935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6837098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1904855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48</a:t>
            </a:fld>
            <a:endParaRPr kumimoji="1" lang="zh-CN" altLang="en-US"/>
          </a:p>
        </p:txBody>
      </p:sp>
    </p:spTree>
    <p:extLst>
      <p:ext uri="{BB962C8B-B14F-4D97-AF65-F5344CB8AC3E}">
        <p14:creationId xmlns:p14="http://schemas.microsoft.com/office/powerpoint/2010/main" val="25312028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BB0A81B8-E2F7-6243-8BE5-A91BC155FFDD}" type="slidenum">
              <a:rPr/>
              <a:t>49</a:t>
            </a:fld>
            <a:endParaRPr kumimoji="1" lang="zh-CN" altLang="en-US"/>
          </a:p>
        </p:txBody>
      </p:sp>
    </p:spTree>
    <p:extLst>
      <p:ext uri="{BB962C8B-B14F-4D97-AF65-F5344CB8AC3E}">
        <p14:creationId xmlns:p14="http://schemas.microsoft.com/office/powerpoint/2010/main" val="30882688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896810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D2129"/>
                </a:solidFill>
                <a:effectLst/>
                <a:highlight>
                  <a:srgbClr val="FFFFFF"/>
                </a:highlight>
                <a:latin typeface="PingFangSC-Regular"/>
              </a:rPr>
              <a:t>作者特别强调了自发面部动作建模和所提出的空间自适应双驱动人脸辐射场的贡献。与最近一些专注于一些宏观运动信息的</a:t>
            </a:r>
            <a:r>
              <a:rPr lang="en-US" altLang="zh-CN" b="0" i="0" dirty="0">
                <a:solidFill>
                  <a:srgbClr val="1D2129"/>
                </a:solidFill>
                <a:effectLst/>
                <a:highlight>
                  <a:srgbClr val="FFFFFF"/>
                </a:highlight>
                <a:latin typeface="PingFangSC-Regular"/>
              </a:rPr>
              <a:t>DFA-</a:t>
            </a:r>
            <a:r>
              <a:rPr lang="en-US" altLang="zh-CN" b="0" i="0" dirty="0" err="1">
                <a:solidFill>
                  <a:srgbClr val="1D2129"/>
                </a:solidFill>
                <a:effectLst/>
                <a:highlight>
                  <a:srgbClr val="FFFFFF"/>
                </a:highlight>
                <a:latin typeface="PingFangSC-Regular"/>
              </a:rPr>
              <a:t>NeRF</a:t>
            </a:r>
            <a:r>
              <a:rPr lang="zh-CN" altLang="en-US" b="0" i="0" dirty="0">
                <a:solidFill>
                  <a:srgbClr val="1D2129"/>
                </a:solidFill>
                <a:effectLst/>
                <a:highlight>
                  <a:srgbClr val="FFFFFF"/>
                </a:highlight>
                <a:latin typeface="PingFangSC-Regular"/>
              </a:rPr>
              <a:t>、</a:t>
            </a:r>
            <a:r>
              <a:rPr lang="en-US" altLang="zh-CN" b="0" i="0" dirty="0" err="1">
                <a:solidFill>
                  <a:srgbClr val="1D2129"/>
                </a:solidFill>
                <a:effectLst/>
                <a:highlight>
                  <a:srgbClr val="FFFFFF"/>
                </a:highlight>
                <a:latin typeface="PingFangSC-Regular"/>
              </a:rPr>
              <a:t>GeneFace</a:t>
            </a:r>
            <a:r>
              <a:rPr lang="zh-CN" altLang="en-US" b="0" i="0" dirty="0">
                <a:solidFill>
                  <a:srgbClr val="1D2129"/>
                </a:solidFill>
                <a:effectLst/>
                <a:highlight>
                  <a:srgbClr val="FFFFFF"/>
                </a:highlight>
                <a:latin typeface="PingFangSC-Regular"/>
              </a:rPr>
              <a:t>和</a:t>
            </a:r>
            <a:r>
              <a:rPr lang="en-US" altLang="zh-CN" b="0" i="0" dirty="0">
                <a:solidFill>
                  <a:srgbClr val="1D2129"/>
                </a:solidFill>
                <a:effectLst/>
                <a:highlight>
                  <a:srgbClr val="FFFFFF"/>
                </a:highlight>
                <a:latin typeface="PingFangSC-Regular"/>
              </a:rPr>
              <a:t>RAD-</a:t>
            </a:r>
            <a:r>
              <a:rPr lang="en-US" altLang="zh-CN" b="0" i="0" dirty="0" err="1">
                <a:solidFill>
                  <a:srgbClr val="1D2129"/>
                </a:solidFill>
                <a:effectLst/>
                <a:highlight>
                  <a:srgbClr val="FFFFFF"/>
                </a:highlight>
                <a:latin typeface="PingFangSC-Regular"/>
              </a:rPr>
              <a:t>NeRF</a:t>
            </a:r>
            <a:r>
              <a:rPr lang="zh-CN" altLang="en-US" b="0" i="0" dirty="0">
                <a:solidFill>
                  <a:srgbClr val="1D2129"/>
                </a:solidFill>
                <a:effectLst/>
                <a:highlight>
                  <a:srgbClr val="FFFFFF"/>
                </a:highlight>
                <a:latin typeface="PingFangSC-Regular"/>
              </a:rPr>
              <a:t>等工作不同，在这项工作中，作者更加关注自发面部动作的建模。</a:t>
            </a:r>
            <a:endParaRPr lang="zh-CN" altLang="en-US" dirty="0"/>
          </a:p>
        </p:txBody>
      </p:sp>
      <p:sp>
        <p:nvSpPr>
          <p:cNvPr id="4" name="灯片编号占位符 3"/>
          <p:cNvSpPr>
            <a:spLocks noGrp="1"/>
          </p:cNvSpPr>
          <p:nvPr>
            <p:ph type="sldNum" sz="quarter" idx="5"/>
          </p:nvPr>
        </p:nvSpPr>
        <p:spPr/>
        <p:txBody>
          <a:bodyPr/>
          <a:lstStyle/>
          <a:p>
            <a:fld id="{BB0A81B8-E2F7-6243-8BE5-A91BC155FFDD}" type="slidenum">
              <a:rPr lang="en-US" altLang="zh-CN" smtClean="0"/>
              <a:t>6</a:t>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514757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2800" b="0" i="0" dirty="0">
                <a:solidFill>
                  <a:srgbClr val="1D2129"/>
                </a:solidFill>
                <a:effectLst/>
                <a:highlight>
                  <a:srgbClr val="FFFFFF"/>
                </a:highlight>
                <a:latin typeface="PingFangSC-Regular"/>
              </a:rPr>
              <a:t>在 </a:t>
            </a:r>
            <a:r>
              <a:rPr lang="en-US" altLang="zh-CN" sz="2800" b="0" i="0" dirty="0">
                <a:solidFill>
                  <a:srgbClr val="1D2129"/>
                </a:solidFill>
                <a:effectLst/>
                <a:highlight>
                  <a:srgbClr val="FFFFFF"/>
                </a:highlight>
                <a:latin typeface="PingFangSC-Regular"/>
              </a:rPr>
              <a:t>(a) </a:t>
            </a:r>
            <a:r>
              <a:rPr lang="zh-CN" altLang="en-US" sz="2800" b="0" i="0" dirty="0">
                <a:solidFill>
                  <a:srgbClr val="1D2129"/>
                </a:solidFill>
                <a:effectLst/>
                <a:highlight>
                  <a:srgbClr val="FFFFFF"/>
                </a:highlight>
                <a:latin typeface="PingFangSC-Regular"/>
              </a:rPr>
              <a:t>中，只有音频信号作为 </a:t>
            </a:r>
            <a:r>
              <a:rPr lang="en-US" altLang="zh-CN" sz="2800" b="0" i="0" dirty="0" err="1">
                <a:solidFill>
                  <a:srgbClr val="1D2129"/>
                </a:solidFill>
                <a:effectLst/>
                <a:highlight>
                  <a:srgbClr val="FFFFFF"/>
                </a:highlight>
                <a:latin typeface="PingFangSC-Regular"/>
              </a:rPr>
              <a:t>NeRF</a:t>
            </a:r>
            <a:r>
              <a:rPr lang="en-US" altLang="zh-CN" sz="2800" b="0" i="0" dirty="0">
                <a:solidFill>
                  <a:srgbClr val="1D2129"/>
                </a:solidFill>
                <a:effectLst/>
                <a:highlight>
                  <a:srgbClr val="FFFFFF"/>
                </a:highlight>
                <a:latin typeface="PingFangSC-Regular"/>
              </a:rPr>
              <a:t> </a:t>
            </a:r>
            <a:r>
              <a:rPr lang="zh-CN" altLang="en-US" sz="2800" b="0" i="0" dirty="0">
                <a:solidFill>
                  <a:srgbClr val="1D2129"/>
                </a:solidFill>
                <a:effectLst/>
                <a:highlight>
                  <a:srgbClr val="FFFFFF"/>
                </a:highlight>
                <a:latin typeface="PingFangSC-Regular"/>
              </a:rPr>
              <a:t>的条件，相同的嘴部发音模式可以对应于具有不同自发面部动作的不同视觉呈现，例如胜利或皱眉。网络会不知道应该生成什么样的自发面部动作。因此，作者将自发的面部运动流合并为另一个驱动因子，如 </a:t>
            </a:r>
            <a:r>
              <a:rPr lang="en-US" altLang="zh-CN" sz="2800" b="0" i="0" dirty="0">
                <a:solidFill>
                  <a:srgbClr val="1D2129"/>
                </a:solidFill>
                <a:effectLst/>
                <a:highlight>
                  <a:srgbClr val="FFFFFF"/>
                </a:highlight>
                <a:latin typeface="PingFangSC-Regular"/>
              </a:rPr>
              <a:t>(b) </a:t>
            </a:r>
            <a:r>
              <a:rPr lang="zh-CN" altLang="en-US" sz="2800" b="0" i="0" dirty="0">
                <a:solidFill>
                  <a:srgbClr val="1D2129"/>
                </a:solidFill>
                <a:effectLst/>
                <a:highlight>
                  <a:srgbClr val="FFFFFF"/>
                </a:highlight>
                <a:latin typeface="PingFangSC-Regular"/>
              </a:rPr>
              <a:t>所示。由于运动和音频与人脸的不同区域高度相关，我们将这两个驱动因素与基于空间坐标的注意模块动态融合。</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609240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6F00-219B-DC7B-4DEA-D913F918D8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10D075-B010-2439-185B-12E35AB3B0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4644C8-97E7-CE20-A06E-9D928FCE6CB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8BD94ED-0E64-EC82-74A0-BA98E3948A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960989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4BA96C3-EDA1-4EE1-B967-B3E441F67AF9}" type="datetimeFigureOut">
              <a:rPr lang="zh-CN" altLang="en-US" smtClean="0"/>
              <a:t>2024/5/11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4BA96C3-EDA1-4EE1-B967-B3E441F67AF9}" type="datetimeFigureOut">
              <a:rPr lang="zh-CN" altLang="en-US" smtClean="0"/>
              <a:t>2024/5/11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4BA96C3-EDA1-4EE1-B967-B3E441F67AF9}" type="datetimeFigureOut">
              <a:rPr lang="zh-CN" altLang="en-US" smtClean="0"/>
              <a:t>2024/5/11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4BA96C3-EDA1-4EE1-B967-B3E441F67AF9}" type="datetimeFigureOut">
              <a:rPr lang="zh-CN" altLang="en-US" smtClean="0"/>
              <a:t>2024/5/11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4BA96C3-EDA1-4EE1-B967-B3E441F67AF9}" type="datetimeFigureOut">
              <a:rPr lang="zh-CN" altLang="en-US" smtClean="0"/>
              <a:t>2024/5/11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D4BA96C3-EDA1-4EE1-B967-B3E441F67AF9}" type="datetimeFigureOut">
              <a:rPr lang="zh-CN" altLang="en-US" smtClean="0"/>
              <a:t>2024/5/11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D4BA96C3-EDA1-4EE1-B967-B3E441F67AF9}" type="datetimeFigureOut">
              <a:rPr lang="zh-CN" altLang="en-US" smtClean="0"/>
              <a:t>2024/5/11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4BA96C3-EDA1-4EE1-B967-B3E441F67AF9}" type="datetimeFigureOut">
              <a:rPr lang="zh-CN" altLang="en-US" smtClean="0"/>
              <a:t>2024/5/11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4BA96C3-EDA1-4EE1-B967-B3E441F67AF9}" type="datetimeFigureOut">
              <a:rPr lang="zh-CN" altLang="en-US" smtClean="0"/>
              <a:t>2024/5/11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4BA96C3-EDA1-4EE1-B967-B3E441F67AF9}" type="datetimeFigureOut">
              <a:rPr lang="zh-CN" altLang="en-US" smtClean="0"/>
              <a:t>2024/5/11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4BA96C3-EDA1-4EE1-B967-B3E441F67AF9}" type="datetimeFigureOut">
              <a:rPr lang="zh-CN" altLang="en-US" smtClean="0"/>
              <a:t>2024/5/11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BA96C3-EDA1-4EE1-B967-B3E441F67AF9}" type="datetimeFigureOut">
              <a:rPr lang="zh-CN" altLang="en-US" smtClean="0"/>
              <a:t>2024/5/11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D80B0F-6881-4047-A1BD-5901B0F00B9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6.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7.xml"/><Relationship Id="rId7" Type="http://schemas.openxmlformats.org/officeDocument/2006/relationships/image" Target="../media/image9.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11.xml"/><Relationship Id="rId9"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5.xml"/><Relationship Id="rId1" Type="http://schemas.openxmlformats.org/officeDocument/2006/relationships/tags" Target="../tags/tag14.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14.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9.xml"/><Relationship Id="rId1" Type="http://schemas.openxmlformats.org/officeDocument/2006/relationships/tags" Target="../tags/tag18.xml"/><Relationship Id="rId5" Type="http://schemas.openxmlformats.org/officeDocument/2006/relationships/image" Target="../media/image15.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3.xml"/><Relationship Id="rId1" Type="http://schemas.openxmlformats.org/officeDocument/2006/relationships/tags" Target="../tags/tag22.xml"/><Relationship Id="rId5" Type="http://schemas.openxmlformats.org/officeDocument/2006/relationships/image" Target="../media/image18.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5.xml"/><Relationship Id="rId1" Type="http://schemas.openxmlformats.org/officeDocument/2006/relationships/tags" Target="../tags/tag24.xml"/><Relationship Id="rId5" Type="http://schemas.openxmlformats.org/officeDocument/2006/relationships/image" Target="../media/image19.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26.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8.xml"/><Relationship Id="rId1" Type="http://schemas.openxmlformats.org/officeDocument/2006/relationships/tags" Target="../tags/tag27.xml"/><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0.xml"/><Relationship Id="rId1" Type="http://schemas.openxmlformats.org/officeDocument/2006/relationships/tags" Target="../tags/tag29.xml"/><Relationship Id="rId5" Type="http://schemas.openxmlformats.org/officeDocument/2006/relationships/image" Target="../media/image20.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50.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40.png"/><Relationship Id="rId5" Type="http://schemas.openxmlformats.org/officeDocument/2006/relationships/image" Target="../media/image21.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slideLayout" Target="../slideLayouts/slideLayout7.xml"/><Relationship Id="rId7" Type="http://schemas.openxmlformats.org/officeDocument/2006/relationships/image" Target="../media/image23.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70.png"/><Relationship Id="rId5" Type="http://schemas.openxmlformats.org/officeDocument/2006/relationships/image" Target="../media/image22.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4.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110.png"/><Relationship Id="rId5" Type="http://schemas.openxmlformats.org/officeDocument/2006/relationships/image" Target="../media/image100.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50.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25.png"/><Relationship Id="rId5" Type="http://schemas.openxmlformats.org/officeDocument/2006/relationships/image" Target="../media/image130.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80.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26.png"/><Relationship Id="rId5" Type="http://schemas.openxmlformats.org/officeDocument/2006/relationships/image" Target="../media/image160.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7.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200.png"/><Relationship Id="rId5" Type="http://schemas.openxmlformats.org/officeDocument/2006/relationships/image" Target="../media/image190.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1.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30.png"/><Relationship Id="rId5" Type="http://schemas.openxmlformats.org/officeDocument/2006/relationships/image" Target="../media/image240.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8.xml"/><Relationship Id="rId1" Type="http://schemas.openxmlformats.org/officeDocument/2006/relationships/tags" Target="../tags/tag47.xml"/><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0.xml"/><Relationship Id="rId1" Type="http://schemas.openxmlformats.org/officeDocument/2006/relationships/tags" Target="../tags/tag49.xml"/><Relationship Id="rId5" Type="http://schemas.openxmlformats.org/officeDocument/2006/relationships/image" Target="../media/image32.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2.xml"/><Relationship Id="rId1" Type="http://schemas.openxmlformats.org/officeDocument/2006/relationships/tags" Target="../tags/tag51.xml"/><Relationship Id="rId5" Type="http://schemas.openxmlformats.org/officeDocument/2006/relationships/image" Target="../media/image33.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4.xml"/><Relationship Id="rId1" Type="http://schemas.openxmlformats.org/officeDocument/2006/relationships/tags" Target="../tags/tag53.xml"/><Relationship Id="rId5" Type="http://schemas.openxmlformats.org/officeDocument/2006/relationships/image" Target="../media/image34.png"/><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image" Target="../media/image35.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8.xml"/><Relationship Id="rId1" Type="http://schemas.openxmlformats.org/officeDocument/2006/relationships/tags" Target="../tags/tag57.xml"/><Relationship Id="rId5" Type="http://schemas.openxmlformats.org/officeDocument/2006/relationships/image" Target="../media/image36.png"/><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0.xml"/><Relationship Id="rId1" Type="http://schemas.openxmlformats.org/officeDocument/2006/relationships/tags" Target="../tags/tag59.xml"/><Relationship Id="rId5" Type="http://schemas.openxmlformats.org/officeDocument/2006/relationships/image" Target="../media/image37.png"/><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2.xml"/><Relationship Id="rId1" Type="http://schemas.openxmlformats.org/officeDocument/2006/relationships/tags" Target="../tags/tag61.xml"/><Relationship Id="rId5" Type="http://schemas.openxmlformats.org/officeDocument/2006/relationships/image" Target="../media/image38.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tags" Target="../tags/tag63.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5.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圆角 4">
            <a:extLst>
              <a:ext uri="{FF2B5EF4-FFF2-40B4-BE49-F238E27FC236}">
                <a16:creationId xmlns:a16="http://schemas.microsoft.com/office/drawing/2014/main" id="{4F37158E-FE41-3935-AF6F-D7176ADA9F2C}"/>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grpSp>
        <p:nvGrpSpPr>
          <p:cNvPr id="7" name="组合 6">
            <a:extLst>
              <a:ext uri="{FF2B5EF4-FFF2-40B4-BE49-F238E27FC236}">
                <a16:creationId xmlns:a16="http://schemas.microsoft.com/office/drawing/2014/main" id="{004725C5-C2E0-955F-4059-F7CD119C8BDA}"/>
              </a:ext>
            </a:extLst>
          </p:cNvPr>
          <p:cNvGrpSpPr/>
          <p:nvPr/>
        </p:nvGrpSpPr>
        <p:grpSpPr>
          <a:xfrm rot="15433288">
            <a:off x="2951347" y="-245645"/>
            <a:ext cx="6361278" cy="7047820"/>
            <a:chOff x="4297364" y="903288"/>
            <a:chExt cx="2946834" cy="3067178"/>
          </a:xfrm>
          <a:solidFill>
            <a:schemeClr val="accent1">
              <a:alpha val="3000"/>
            </a:schemeClr>
          </a:solidFill>
        </p:grpSpPr>
        <p:sp>
          <p:nvSpPr>
            <p:cNvPr id="8" name="Freeform 5">
              <a:extLst>
                <a:ext uri="{FF2B5EF4-FFF2-40B4-BE49-F238E27FC236}">
                  <a16:creationId xmlns:a16="http://schemas.microsoft.com/office/drawing/2014/main" id="{FB001B5E-C2AC-1CAC-13F0-259A8D82E640}"/>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14" name="Freeform 7">
              <a:extLst>
                <a:ext uri="{FF2B5EF4-FFF2-40B4-BE49-F238E27FC236}">
                  <a16:creationId xmlns:a16="http://schemas.microsoft.com/office/drawing/2014/main" id="{632B2413-B14B-3EBF-5A20-CC62AC770641}"/>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15" name="Freeform 9">
              <a:extLst>
                <a:ext uri="{FF2B5EF4-FFF2-40B4-BE49-F238E27FC236}">
                  <a16:creationId xmlns:a16="http://schemas.microsoft.com/office/drawing/2014/main" id="{E57CD945-888C-1051-59AE-3B68D014ADD9}"/>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16" name="Freeform 10">
              <a:extLst>
                <a:ext uri="{FF2B5EF4-FFF2-40B4-BE49-F238E27FC236}">
                  <a16:creationId xmlns:a16="http://schemas.microsoft.com/office/drawing/2014/main" id="{4077AF97-632D-ECEF-2FA7-BD9C817DDAF2}"/>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17" name="Freeform 11">
              <a:extLst>
                <a:ext uri="{FF2B5EF4-FFF2-40B4-BE49-F238E27FC236}">
                  <a16:creationId xmlns:a16="http://schemas.microsoft.com/office/drawing/2014/main" id="{9DF0E928-13F3-ABB8-621E-826C25A6D157}"/>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grpSp>
      <p:grpSp>
        <p:nvGrpSpPr>
          <p:cNvPr id="18" name="组合 17">
            <a:extLst>
              <a:ext uri="{FF2B5EF4-FFF2-40B4-BE49-F238E27FC236}">
                <a16:creationId xmlns:a16="http://schemas.microsoft.com/office/drawing/2014/main" id="{B91993E5-DF14-2FBF-686C-A92BC0E2CC83}"/>
              </a:ext>
            </a:extLst>
          </p:cNvPr>
          <p:cNvGrpSpPr/>
          <p:nvPr/>
        </p:nvGrpSpPr>
        <p:grpSpPr>
          <a:xfrm>
            <a:off x="-161925" y="129540"/>
            <a:ext cx="2284730" cy="636270"/>
            <a:chOff x="1984" y="111"/>
            <a:chExt cx="3598" cy="1002"/>
          </a:xfrm>
        </p:grpSpPr>
        <p:sp>
          <p:nvSpPr>
            <p:cNvPr id="19" name="任意多边形 2">
              <a:extLst>
                <a:ext uri="{FF2B5EF4-FFF2-40B4-BE49-F238E27FC236}">
                  <a16:creationId xmlns:a16="http://schemas.microsoft.com/office/drawing/2014/main" id="{1F569933-F1F2-C288-D48F-DAE388707872}"/>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0C33941D-98FD-C607-5A95-DEBBA04A2E60}"/>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21" name="标题 1">
            <a:extLst>
              <a:ext uri="{FF2B5EF4-FFF2-40B4-BE49-F238E27FC236}">
                <a16:creationId xmlns:a16="http://schemas.microsoft.com/office/drawing/2014/main" id="{E8E0BE4F-5D3C-59D7-B234-CEECA0A1875D}"/>
              </a:ext>
            </a:extLst>
          </p:cNvPr>
          <p:cNvSpPr txBox="1">
            <a:spLocks/>
          </p:cNvSpPr>
          <p:nvPr/>
        </p:nvSpPr>
        <p:spPr>
          <a:xfrm>
            <a:off x="1524000" y="1122363"/>
            <a:ext cx="9144000" cy="23876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6600" dirty="0">
                <a:latin typeface="微软雅黑" panose="020B0503020204020204" pitchFamily="34" charset="-122"/>
                <a:ea typeface="微软雅黑" panose="020B0503020204020204" pitchFamily="34" charset="-122"/>
              </a:rPr>
              <a:t>组会汇报</a:t>
            </a:r>
            <a:br>
              <a:rPr lang="zh-CN" altLang="en-US" dirty="0"/>
            </a:br>
            <a:endParaRPr lang="zh-CN" altLang="en-US" dirty="0">
              <a:latin typeface="微软雅黑" panose="020B0503020204020204" pitchFamily="34" charset="-122"/>
              <a:ea typeface="微软雅黑" panose="020B0503020204020204" pitchFamily="34" charset="-122"/>
            </a:endParaRPr>
          </a:p>
        </p:txBody>
      </p:sp>
      <p:sp>
        <p:nvSpPr>
          <p:cNvPr id="22" name="副标题 2">
            <a:extLst>
              <a:ext uri="{FF2B5EF4-FFF2-40B4-BE49-F238E27FC236}">
                <a16:creationId xmlns:a16="http://schemas.microsoft.com/office/drawing/2014/main" id="{F0ED686C-F039-CE6C-14E9-B39FA725A0BD}"/>
              </a:ext>
            </a:extLst>
          </p:cNvPr>
          <p:cNvSpPr txBox="1">
            <a:spLocks/>
          </p:cNvSpPr>
          <p:nvPr/>
        </p:nvSpPr>
        <p:spPr>
          <a:xfrm>
            <a:off x="833765" y="2640435"/>
            <a:ext cx="10597009" cy="16557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3600" dirty="0">
                <a:solidFill>
                  <a:srgbClr val="000000"/>
                </a:solidFill>
                <a:latin typeface="微软雅黑" panose="020B0503020204020204" pitchFamily="34" charset="-122"/>
                <a:ea typeface="微软雅黑" panose="020B0503020204020204" pitchFamily="34" charset="-122"/>
                <a:cs typeface="+mj-cs"/>
              </a:rPr>
              <a:t>3D Gaussian Splatting </a:t>
            </a:r>
          </a:p>
          <a:p>
            <a:pPr marL="0" indent="0" algn="ctr">
              <a:buNone/>
            </a:pPr>
            <a:r>
              <a:rPr lang="en-US" altLang="zh-CN" sz="3600" dirty="0">
                <a:solidFill>
                  <a:srgbClr val="000000"/>
                </a:solidFill>
                <a:latin typeface="微软雅黑" panose="020B0503020204020204" pitchFamily="34" charset="-122"/>
                <a:ea typeface="微软雅黑" panose="020B0503020204020204" pitchFamily="34" charset="-122"/>
                <a:cs typeface="+mj-cs"/>
              </a:rPr>
              <a:t>for Real-Time Radiance Field Rendering</a:t>
            </a:r>
            <a:endParaRPr lang="zh-CN" altLang="en-US" sz="3600"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D6688FE6-2185-63D5-379E-9EE4D0593975}"/>
              </a:ext>
            </a:extLst>
          </p:cNvPr>
          <p:cNvSpPr txBox="1"/>
          <p:nvPr/>
        </p:nvSpPr>
        <p:spPr>
          <a:xfrm>
            <a:off x="4385239" y="4478856"/>
            <a:ext cx="3365770" cy="523220"/>
          </a:xfrm>
          <a:prstGeom prst="rect">
            <a:avLst/>
          </a:prstGeom>
          <a:noFill/>
        </p:spPr>
        <p:txBody>
          <a:bodyPr wrap="square" rtlCol="0">
            <a:spAutoFit/>
          </a:bodyPr>
          <a:lstStyle/>
          <a:p>
            <a:pPr algn="ctr"/>
            <a:r>
              <a:rPr lang="zh-CN" altLang="en-US" sz="2800" dirty="0">
                <a:latin typeface="宋体" panose="02010600030101010101" pitchFamily="2" charset="-122"/>
                <a:ea typeface="宋体" panose="02010600030101010101" pitchFamily="2" charset="-122"/>
              </a:rPr>
              <a:t>汇报人：主田横</a:t>
            </a:r>
          </a:p>
        </p:txBody>
      </p:sp>
      <p:sp>
        <p:nvSpPr>
          <p:cNvPr id="24" name="文本框 23">
            <a:extLst>
              <a:ext uri="{FF2B5EF4-FFF2-40B4-BE49-F238E27FC236}">
                <a16:creationId xmlns:a16="http://schemas.microsoft.com/office/drawing/2014/main" id="{EE5568FB-C050-1DB7-6AE3-E63296A5A120}"/>
              </a:ext>
            </a:extLst>
          </p:cNvPr>
          <p:cNvSpPr txBox="1"/>
          <p:nvPr/>
        </p:nvSpPr>
        <p:spPr>
          <a:xfrm>
            <a:off x="5051721" y="5156972"/>
            <a:ext cx="2088557"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2024.05.13</a:t>
            </a:r>
            <a:endParaRPr lang="zh-CN" altLang="en-US" sz="2800" dirty="0">
              <a:latin typeface="宋体" panose="02010600030101010101" pitchFamily="2" charset="-122"/>
              <a:ea typeface="宋体" panose="02010600030101010101" pitchFamily="2" charset="-122"/>
            </a:endParaRPr>
          </a:p>
        </p:txBody>
      </p:sp>
      <p:sp>
        <p:nvSpPr>
          <p:cNvPr id="25" name="文本框 24">
            <a:extLst>
              <a:ext uri="{FF2B5EF4-FFF2-40B4-BE49-F238E27FC236}">
                <a16:creationId xmlns:a16="http://schemas.microsoft.com/office/drawing/2014/main" id="{2BBC8A57-1DD2-582E-7A52-03A6D6E3F70B}"/>
              </a:ext>
            </a:extLst>
          </p:cNvPr>
          <p:cNvSpPr txBox="1"/>
          <p:nvPr/>
        </p:nvSpPr>
        <p:spPr>
          <a:xfrm>
            <a:off x="0" y="6543228"/>
            <a:ext cx="11034056" cy="338554"/>
          </a:xfrm>
          <a:prstGeom prst="rect">
            <a:avLst/>
          </a:prstGeom>
          <a:noFill/>
        </p:spPr>
        <p:txBody>
          <a:bodyPr wrap="square" rtlCol="0">
            <a:spAutoFit/>
          </a:bodyPr>
          <a:lstStyle/>
          <a:p>
            <a:r>
              <a:rPr lang="zh-CN" altLang="en-US" sz="1600" dirty="0">
                <a:latin typeface="微软雅黑 Light" panose="020B0502040204020203" pitchFamily="34" charset="-122"/>
                <a:ea typeface="微软雅黑 Light" panose="020B0502040204020203" pitchFamily="34" charset="-122"/>
              </a:rPr>
              <a:t>文献作者：</a:t>
            </a:r>
            <a:r>
              <a:rPr lang="de-DE" altLang="zh-CN" sz="1600" dirty="0">
                <a:latin typeface="微软雅黑 Light" panose="020B0502040204020203" pitchFamily="34" charset="-122"/>
                <a:ea typeface="微软雅黑 Light" panose="020B0502040204020203" pitchFamily="34" charset="-122"/>
              </a:rPr>
              <a:t>Kerbl B, Kopanas G, Leimkühler T, et al.</a:t>
            </a:r>
            <a:endParaRPr lang="zh-CN" altLang="en-US" sz="1600" dirty="0">
              <a:latin typeface="微软雅黑 Light" panose="020B0502040204020203" pitchFamily="34" charset="-122"/>
              <a:ea typeface="微软雅黑 Light" panose="020B0502040204020203" pitchFamily="34" charset="-122"/>
            </a:endParaRPr>
          </a:p>
        </p:txBody>
      </p:sp>
    </p:spTree>
  </p:cSld>
  <p:clrMapOvr>
    <a:masterClrMapping/>
  </p:clrMapOvr>
  <p:transition>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437E-61A4-2C1E-E1E2-012A3B491505}"/>
            </a:ext>
          </a:extLst>
        </p:cNvPr>
        <p:cNvGrpSpPr/>
        <p:nvPr/>
      </p:nvGrpSpPr>
      <p:grpSpPr>
        <a:xfrm>
          <a:off x="0" y="0"/>
          <a:ext cx="0" cy="0"/>
          <a:chOff x="0" y="0"/>
          <a:chExt cx="0" cy="0"/>
        </a:xfrm>
      </p:grpSpPr>
      <p:grpSp>
        <p:nvGrpSpPr>
          <p:cNvPr id="39" name="组合 38">
            <a:extLst>
              <a:ext uri="{FF2B5EF4-FFF2-40B4-BE49-F238E27FC236}">
                <a16:creationId xmlns:a16="http://schemas.microsoft.com/office/drawing/2014/main" id="{14E86233-B1D7-B19D-D3EA-27D04FEF1040}"/>
              </a:ext>
            </a:extLst>
          </p:cNvPr>
          <p:cNvGrpSpPr/>
          <p:nvPr/>
        </p:nvGrpSpPr>
        <p:grpSpPr>
          <a:xfrm rot="15433288">
            <a:off x="3327035" y="-311154"/>
            <a:ext cx="6361278" cy="7047820"/>
            <a:chOff x="4297364" y="903288"/>
            <a:chExt cx="2946834" cy="3067178"/>
          </a:xfrm>
          <a:solidFill>
            <a:schemeClr val="bg1">
              <a:lumMod val="65000"/>
              <a:alpha val="3000"/>
            </a:schemeClr>
          </a:solidFill>
        </p:grpSpPr>
        <p:sp>
          <p:nvSpPr>
            <p:cNvPr id="40" name="Freeform 5">
              <a:extLst>
                <a:ext uri="{FF2B5EF4-FFF2-40B4-BE49-F238E27FC236}">
                  <a16:creationId xmlns:a16="http://schemas.microsoft.com/office/drawing/2014/main" id="{F5250C2D-BAA4-DAF8-5866-D1FCF07A43F1}"/>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a:extLst>
                <a:ext uri="{FF2B5EF4-FFF2-40B4-BE49-F238E27FC236}">
                  <a16:creationId xmlns:a16="http://schemas.microsoft.com/office/drawing/2014/main" id="{362FB2FE-FB9E-A01E-9ECB-BDE471FC6B9F}"/>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a:extLst>
                <a:ext uri="{FF2B5EF4-FFF2-40B4-BE49-F238E27FC236}">
                  <a16:creationId xmlns:a16="http://schemas.microsoft.com/office/drawing/2014/main" id="{164ECCC2-115D-0118-5558-DA528072064A}"/>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a:extLst>
                <a:ext uri="{FF2B5EF4-FFF2-40B4-BE49-F238E27FC236}">
                  <a16:creationId xmlns:a16="http://schemas.microsoft.com/office/drawing/2014/main" id="{91A6CE87-68A4-EEDA-8BC3-79B04475A8C3}"/>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a:extLst>
                <a:ext uri="{FF2B5EF4-FFF2-40B4-BE49-F238E27FC236}">
                  <a16:creationId xmlns:a16="http://schemas.microsoft.com/office/drawing/2014/main" id="{7BEA1C70-38F2-4512-685E-CC278A179FA1}"/>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a:extLst>
              <a:ext uri="{FF2B5EF4-FFF2-40B4-BE49-F238E27FC236}">
                <a16:creationId xmlns:a16="http://schemas.microsoft.com/office/drawing/2014/main" id="{F018041F-D4EA-32D8-A651-191EC8DD7C27}"/>
              </a:ext>
            </a:extLst>
          </p:cNvPr>
          <p:cNvGrpSpPr/>
          <p:nvPr/>
        </p:nvGrpSpPr>
        <p:grpSpPr>
          <a:xfrm>
            <a:off x="102870" y="238125"/>
            <a:ext cx="454660" cy="490220"/>
            <a:chOff x="13580" y="262"/>
            <a:chExt cx="661" cy="772"/>
          </a:xfrm>
        </p:grpSpPr>
        <p:sp>
          <p:nvSpPr>
            <p:cNvPr id="48" name="矩形 47">
              <a:extLst>
                <a:ext uri="{FF2B5EF4-FFF2-40B4-BE49-F238E27FC236}">
                  <a16:creationId xmlns:a16="http://schemas.microsoft.com/office/drawing/2014/main" id="{76D2294B-AE3C-C3A7-D843-9E59268ED849}"/>
                </a:ext>
              </a:extLst>
            </p:cNvPr>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a:extLst>
                <a:ext uri="{FF2B5EF4-FFF2-40B4-BE49-F238E27FC236}">
                  <a16:creationId xmlns:a16="http://schemas.microsoft.com/office/drawing/2014/main" id="{3DC0EDDE-247D-D32D-A0B9-3C4DEC5C511A}"/>
                </a:ext>
              </a:extLst>
            </p:cNvPr>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a:extLst>
              <a:ext uri="{FF2B5EF4-FFF2-40B4-BE49-F238E27FC236}">
                <a16:creationId xmlns:a16="http://schemas.microsoft.com/office/drawing/2014/main" id="{039BEEF9-4DE7-F227-8CE0-8C84AB620EC5}"/>
              </a:ext>
            </a:extLst>
          </p:cNvPr>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a:extLst>
              <a:ext uri="{FF2B5EF4-FFF2-40B4-BE49-F238E27FC236}">
                <a16:creationId xmlns:a16="http://schemas.microsoft.com/office/drawing/2014/main" id="{4C27D285-1EA2-BA97-DF10-DFDC557AB887}"/>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965AB12B-D68F-E2A3-CE00-4BCD7CE36BFD}"/>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15" name="文本框 14">
            <a:extLst>
              <a:ext uri="{FF2B5EF4-FFF2-40B4-BE49-F238E27FC236}">
                <a16:creationId xmlns:a16="http://schemas.microsoft.com/office/drawing/2014/main" id="{BFCEC9D7-F4DF-C97D-DE17-BC0FC2E8B329}"/>
              </a:ext>
            </a:extLst>
          </p:cNvPr>
          <p:cNvSpPr txBox="1"/>
          <p:nvPr/>
        </p:nvSpPr>
        <p:spPr>
          <a:xfrm>
            <a:off x="11620191" y="2316637"/>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 name="文本框 1">
            <a:extLst>
              <a:ext uri="{FF2B5EF4-FFF2-40B4-BE49-F238E27FC236}">
                <a16:creationId xmlns:a16="http://schemas.microsoft.com/office/drawing/2014/main" id="{301DDD44-633C-D653-D56E-C6C10A5A52DA}"/>
              </a:ext>
            </a:extLst>
          </p:cNvPr>
          <p:cNvSpPr txBox="1"/>
          <p:nvPr>
            <p:custDataLst>
              <p:tags r:id="rId2"/>
            </p:custDataLst>
          </p:nvPr>
        </p:nvSpPr>
        <p:spPr>
          <a:xfrm>
            <a:off x="102870" y="997331"/>
            <a:ext cx="10106045" cy="58477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DIFFERENTIABLE 3D GAUSSIAN SPLATTING</a:t>
            </a:r>
            <a:endParaRPr kumimoji="0" lang="zh-CN" altLang="en-US"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28" name="文本框 27">
            <a:extLst>
              <a:ext uri="{FF2B5EF4-FFF2-40B4-BE49-F238E27FC236}">
                <a16:creationId xmlns:a16="http://schemas.microsoft.com/office/drawing/2014/main" id="{79A34C01-EF3A-3172-CB4D-D4A15B101D3A}"/>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Kerbl</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B,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Kopanas</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G,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Leimkühler</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T, et al. 3d gaussian splatting for real-time radiance field rendering[J]. ACM Transactions on Graphics, 2023, 42(4): 1-14.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pic>
        <p:nvPicPr>
          <p:cNvPr id="5" name="图片 4">
            <a:extLst>
              <a:ext uri="{FF2B5EF4-FFF2-40B4-BE49-F238E27FC236}">
                <a16:creationId xmlns:a16="http://schemas.microsoft.com/office/drawing/2014/main" id="{479FA3EE-7467-BFA7-34F4-E117BDF78D63}"/>
              </a:ext>
            </a:extLst>
          </p:cNvPr>
          <p:cNvPicPr>
            <a:picLocks noChangeAspect="1"/>
          </p:cNvPicPr>
          <p:nvPr/>
        </p:nvPicPr>
        <p:blipFill>
          <a:blip r:embed="rId5"/>
          <a:stretch>
            <a:fillRect/>
          </a:stretch>
        </p:blipFill>
        <p:spPr>
          <a:xfrm>
            <a:off x="992843" y="2156263"/>
            <a:ext cx="9791815" cy="3294615"/>
          </a:xfrm>
          <a:prstGeom prst="rect">
            <a:avLst/>
          </a:prstGeom>
        </p:spPr>
      </p:pic>
      <p:sp>
        <p:nvSpPr>
          <p:cNvPr id="8" name="文本框 7">
            <a:extLst>
              <a:ext uri="{FF2B5EF4-FFF2-40B4-BE49-F238E27FC236}">
                <a16:creationId xmlns:a16="http://schemas.microsoft.com/office/drawing/2014/main" id="{D631E976-8028-3DE0-4026-3492FF562579}"/>
              </a:ext>
            </a:extLst>
          </p:cNvPr>
          <p:cNvSpPr txBox="1"/>
          <p:nvPr/>
        </p:nvSpPr>
        <p:spPr>
          <a:xfrm>
            <a:off x="9525" y="5958631"/>
            <a:ext cx="1207704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solidFill>
                  <a:prstClr val="black"/>
                </a:solidFill>
                <a:latin typeface="微软雅黑 Light" panose="020B0502040204020203" pitchFamily="34" charset="-122"/>
                <a:ea typeface="微软雅黑 Light" panose="020B0502040204020203" pitchFamily="34" charset="-122"/>
              </a:rPr>
              <a:t>【</a:t>
            </a:r>
            <a:r>
              <a:rPr lang="zh-CN" altLang="en-US" sz="1600" dirty="0">
                <a:solidFill>
                  <a:prstClr val="black"/>
                </a:solidFill>
                <a:latin typeface="微软雅黑 Light" panose="020B0502040204020203" pitchFamily="34" charset="-122"/>
                <a:ea typeface="微软雅黑 Light" panose="020B0502040204020203" pitchFamily="34" charset="-122"/>
              </a:rPr>
              <a:t>注</a:t>
            </a:r>
            <a:r>
              <a:rPr lang="en-US" altLang="zh-CN" sz="1600" dirty="0">
                <a:solidFill>
                  <a:prstClr val="black"/>
                </a:solidFill>
                <a:latin typeface="微软雅黑 Light" panose="020B0502040204020203" pitchFamily="34" charset="-122"/>
                <a:ea typeface="微软雅黑 Light" panose="020B0502040204020203" pitchFamily="34" charset="-122"/>
              </a:rPr>
              <a:t>】</a:t>
            </a:r>
            <a:r>
              <a:rPr lang="zh-CN" altLang="en-US" sz="1600" dirty="0">
                <a:solidFill>
                  <a:prstClr val="black"/>
                </a:solidFill>
                <a:latin typeface="微软雅黑 Light" panose="020B0502040204020203" pitchFamily="34" charset="-122"/>
                <a:ea typeface="微软雅黑 Light" panose="020B0502040204020203" pitchFamily="34" charset="-122"/>
              </a:rPr>
              <a:t>球谐函数相关概念可参考：</a:t>
            </a:r>
            <a:r>
              <a:rPr lang="en-US" altLang="zh-CN" sz="1600" dirty="0">
                <a:solidFill>
                  <a:prstClr val="black"/>
                </a:solidFill>
                <a:latin typeface="微软雅黑 Light" panose="020B0502040204020203" pitchFamily="34" charset="-122"/>
                <a:ea typeface="微软雅黑 Light" panose="020B0502040204020203" pitchFamily="34" charset="-122"/>
              </a:rPr>
              <a:t>https://www.bilibili.com/video/BV1aw411E7bA?vd_source=a373423a16d8334e66fe062bd0837ff0</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2508100947"/>
      </p:ext>
    </p:extLst>
  </p:cSld>
  <p:clrMapOvr>
    <a:masterClrMapping/>
  </p:clrMapOvr>
  <p:transition>
    <p:wip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5B4437E-61A4-2C1E-E1E2-012A3B491505}"/>
            </a:ext>
          </a:extLst>
        </p:cNvPr>
        <p:cNvGrpSpPr/>
        <p:nvPr/>
      </p:nvGrpSpPr>
      <p:grpSpPr>
        <a:xfrm>
          <a:off x="0" y="0"/>
          <a:ext cx="0" cy="0"/>
          <a:chOff x="0" y="0"/>
          <a:chExt cx="0" cy="0"/>
        </a:xfrm>
      </p:grpSpPr>
      <p:pic>
        <p:nvPicPr>
          <p:cNvPr id="18" name="图片 17">
            <a:extLst>
              <a:ext uri="{FF2B5EF4-FFF2-40B4-BE49-F238E27FC236}">
                <a16:creationId xmlns:a16="http://schemas.microsoft.com/office/drawing/2014/main" id="{F7FE97F5-29CA-1CB3-EAAE-95DCF51F1439}"/>
              </a:ext>
            </a:extLst>
          </p:cNvPr>
          <p:cNvPicPr>
            <a:picLocks noChangeAspect="1"/>
          </p:cNvPicPr>
          <p:nvPr/>
        </p:nvPicPr>
        <p:blipFill>
          <a:blip r:embed="rId5"/>
          <a:stretch>
            <a:fillRect/>
          </a:stretch>
        </p:blipFill>
        <p:spPr>
          <a:xfrm>
            <a:off x="6343734" y="3043845"/>
            <a:ext cx="5761465" cy="3274938"/>
          </a:xfrm>
          <a:prstGeom prst="rect">
            <a:avLst/>
          </a:prstGeom>
        </p:spPr>
      </p:pic>
      <p:grpSp>
        <p:nvGrpSpPr>
          <p:cNvPr id="39" name="组合 38">
            <a:extLst>
              <a:ext uri="{FF2B5EF4-FFF2-40B4-BE49-F238E27FC236}">
                <a16:creationId xmlns:a16="http://schemas.microsoft.com/office/drawing/2014/main" id="{14E86233-B1D7-B19D-D3EA-27D04FEF1040}"/>
              </a:ext>
            </a:extLst>
          </p:cNvPr>
          <p:cNvGrpSpPr/>
          <p:nvPr/>
        </p:nvGrpSpPr>
        <p:grpSpPr>
          <a:xfrm rot="15433288">
            <a:off x="3327035" y="-311154"/>
            <a:ext cx="6361278" cy="7047820"/>
            <a:chOff x="4297364" y="903288"/>
            <a:chExt cx="2946834" cy="3067178"/>
          </a:xfrm>
          <a:solidFill>
            <a:schemeClr val="bg1">
              <a:lumMod val="65000"/>
              <a:alpha val="3000"/>
            </a:schemeClr>
          </a:solidFill>
        </p:grpSpPr>
        <p:sp>
          <p:nvSpPr>
            <p:cNvPr id="40" name="Freeform 5">
              <a:extLst>
                <a:ext uri="{FF2B5EF4-FFF2-40B4-BE49-F238E27FC236}">
                  <a16:creationId xmlns:a16="http://schemas.microsoft.com/office/drawing/2014/main" id="{F5250C2D-BAA4-DAF8-5866-D1FCF07A43F1}"/>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a:extLst>
                <a:ext uri="{FF2B5EF4-FFF2-40B4-BE49-F238E27FC236}">
                  <a16:creationId xmlns:a16="http://schemas.microsoft.com/office/drawing/2014/main" id="{362FB2FE-FB9E-A01E-9ECB-BDE471FC6B9F}"/>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a:extLst>
                <a:ext uri="{FF2B5EF4-FFF2-40B4-BE49-F238E27FC236}">
                  <a16:creationId xmlns:a16="http://schemas.microsoft.com/office/drawing/2014/main" id="{164ECCC2-115D-0118-5558-DA528072064A}"/>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a:extLst>
                <a:ext uri="{FF2B5EF4-FFF2-40B4-BE49-F238E27FC236}">
                  <a16:creationId xmlns:a16="http://schemas.microsoft.com/office/drawing/2014/main" id="{91A6CE87-68A4-EEDA-8BC3-79B04475A8C3}"/>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a:extLst>
                <a:ext uri="{FF2B5EF4-FFF2-40B4-BE49-F238E27FC236}">
                  <a16:creationId xmlns:a16="http://schemas.microsoft.com/office/drawing/2014/main" id="{7BEA1C70-38F2-4512-685E-CC278A179FA1}"/>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a:extLst>
              <a:ext uri="{FF2B5EF4-FFF2-40B4-BE49-F238E27FC236}">
                <a16:creationId xmlns:a16="http://schemas.microsoft.com/office/drawing/2014/main" id="{F018041F-D4EA-32D8-A651-191EC8DD7C27}"/>
              </a:ext>
            </a:extLst>
          </p:cNvPr>
          <p:cNvGrpSpPr/>
          <p:nvPr/>
        </p:nvGrpSpPr>
        <p:grpSpPr>
          <a:xfrm>
            <a:off x="102870" y="238125"/>
            <a:ext cx="454660" cy="490220"/>
            <a:chOff x="13580" y="262"/>
            <a:chExt cx="661" cy="772"/>
          </a:xfrm>
        </p:grpSpPr>
        <p:sp>
          <p:nvSpPr>
            <p:cNvPr id="48" name="矩形 47">
              <a:extLst>
                <a:ext uri="{FF2B5EF4-FFF2-40B4-BE49-F238E27FC236}">
                  <a16:creationId xmlns:a16="http://schemas.microsoft.com/office/drawing/2014/main" id="{76D2294B-AE3C-C3A7-D843-9E59268ED849}"/>
                </a:ext>
              </a:extLst>
            </p:cNvPr>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a:extLst>
                <a:ext uri="{FF2B5EF4-FFF2-40B4-BE49-F238E27FC236}">
                  <a16:creationId xmlns:a16="http://schemas.microsoft.com/office/drawing/2014/main" id="{3DC0EDDE-247D-D32D-A0B9-3C4DEC5C511A}"/>
                </a:ext>
              </a:extLst>
            </p:cNvPr>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a:extLst>
              <a:ext uri="{FF2B5EF4-FFF2-40B4-BE49-F238E27FC236}">
                <a16:creationId xmlns:a16="http://schemas.microsoft.com/office/drawing/2014/main" id="{039BEEF9-4DE7-F227-8CE0-8C84AB620EC5}"/>
              </a:ext>
            </a:extLst>
          </p:cNvPr>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a:extLst>
              <a:ext uri="{FF2B5EF4-FFF2-40B4-BE49-F238E27FC236}">
                <a16:creationId xmlns:a16="http://schemas.microsoft.com/office/drawing/2014/main" id="{4C27D285-1EA2-BA97-DF10-DFDC557AB887}"/>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965AB12B-D68F-E2A3-CE00-4BCD7CE36BFD}"/>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15" name="文本框 14">
            <a:extLst>
              <a:ext uri="{FF2B5EF4-FFF2-40B4-BE49-F238E27FC236}">
                <a16:creationId xmlns:a16="http://schemas.microsoft.com/office/drawing/2014/main" id="{BFCEC9D7-F4DF-C97D-DE17-BC0FC2E8B329}"/>
              </a:ext>
            </a:extLst>
          </p:cNvPr>
          <p:cNvSpPr txBox="1"/>
          <p:nvPr/>
        </p:nvSpPr>
        <p:spPr>
          <a:xfrm>
            <a:off x="11620191" y="2316637"/>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1" name="文本框 10">
            <a:extLst>
              <a:ext uri="{FF2B5EF4-FFF2-40B4-BE49-F238E27FC236}">
                <a16:creationId xmlns:a16="http://schemas.microsoft.com/office/drawing/2014/main" id="{0559F01E-65A8-E196-38B8-AD0BB5D8B59C}"/>
              </a:ext>
            </a:extLst>
          </p:cNvPr>
          <p:cNvSpPr txBox="1"/>
          <p:nvPr/>
        </p:nvSpPr>
        <p:spPr>
          <a:xfrm>
            <a:off x="392020" y="1333292"/>
            <a:ext cx="11250830" cy="400110"/>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Optimization</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8" name="组合 7">
            <a:extLst>
              <a:ext uri="{FF2B5EF4-FFF2-40B4-BE49-F238E27FC236}">
                <a16:creationId xmlns:a16="http://schemas.microsoft.com/office/drawing/2014/main" id="{4179C3CC-CB4F-A57C-7826-18E41E4B11DB}"/>
              </a:ext>
            </a:extLst>
          </p:cNvPr>
          <p:cNvGrpSpPr/>
          <p:nvPr/>
        </p:nvGrpSpPr>
        <p:grpSpPr>
          <a:xfrm>
            <a:off x="549150" y="1678866"/>
            <a:ext cx="11373782" cy="1684858"/>
            <a:chOff x="558218" y="1796646"/>
            <a:chExt cx="11373782" cy="1684858"/>
          </a:xfrm>
        </p:grpSpPr>
        <p:pic>
          <p:nvPicPr>
            <p:cNvPr id="6" name="图片 5">
              <a:extLst>
                <a:ext uri="{FF2B5EF4-FFF2-40B4-BE49-F238E27FC236}">
                  <a16:creationId xmlns:a16="http://schemas.microsoft.com/office/drawing/2014/main" id="{F20638E3-17FA-4BCC-56E4-B6EA9E3AFDB1}"/>
                </a:ext>
              </a:extLst>
            </p:cNvPr>
            <p:cNvPicPr>
              <a:picLocks noChangeAspect="1"/>
            </p:cNvPicPr>
            <p:nvPr/>
          </p:nvPicPr>
          <p:blipFill>
            <a:blip r:embed="rId6"/>
            <a:stretch>
              <a:fillRect/>
            </a:stretch>
          </p:blipFill>
          <p:spPr>
            <a:xfrm>
              <a:off x="4537701" y="2967082"/>
              <a:ext cx="2810267" cy="514422"/>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22D2653-4B77-3B84-9AB4-8B87A9853348}"/>
                    </a:ext>
                  </a:extLst>
                </p:cNvPr>
                <p:cNvSpPr txBox="1"/>
                <p:nvPr/>
              </p:nvSpPr>
              <p:spPr>
                <a:xfrm>
                  <a:off x="558218" y="1796646"/>
                  <a:ext cx="11373782" cy="1286250"/>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优化是基于渲染的连续迭代，并将结果图像与捕获数据集中的真实图像进行比较。本文使用随机梯度下降技术进行优化，充分利用标准</a:t>
                  </a:r>
                  <a:r>
                    <a:rPr lang="en-US" altLang="zh-CN" dirty="0">
                      <a:latin typeface="Times New Roman" panose="02020603050405020304" pitchFamily="18" charset="0"/>
                      <a:ea typeface="宋体" panose="02010600030101010101" pitchFamily="2" charset="-122"/>
                      <a:cs typeface="Times New Roman" panose="02020603050405020304" pitchFamily="18" charset="0"/>
                    </a:rPr>
                    <a:t>GPU</a:t>
                  </a:r>
                  <a:r>
                    <a:rPr lang="zh-CN" altLang="en-US" dirty="0">
                      <a:latin typeface="Times New Roman" panose="02020603050405020304" pitchFamily="18" charset="0"/>
                      <a:ea typeface="宋体" panose="02010600030101010101" pitchFamily="2" charset="-122"/>
                      <a:cs typeface="Times New Roman" panose="02020603050405020304" pitchFamily="18" charset="0"/>
                    </a:rPr>
                    <a:t>加速框架，并为某些操作添加自定义</a:t>
                  </a:r>
                  <a:r>
                    <a:rPr lang="en-US" altLang="zh-CN" dirty="0">
                      <a:latin typeface="Times New Roman" panose="02020603050405020304" pitchFamily="18" charset="0"/>
                      <a:ea typeface="宋体" panose="02010600030101010101" pitchFamily="2" charset="-122"/>
                      <a:cs typeface="Times New Roman" panose="02020603050405020304" pitchFamily="18" charset="0"/>
                    </a:rPr>
                    <a:t>CUDA</a:t>
                  </a:r>
                  <a:r>
                    <a:rPr lang="zh-CN" altLang="en-US" dirty="0">
                      <a:latin typeface="Times New Roman" panose="02020603050405020304" pitchFamily="18" charset="0"/>
                      <a:ea typeface="宋体" panose="02010600030101010101" pitchFamily="2" charset="-122"/>
                      <a:cs typeface="Times New Roman" panose="02020603050405020304" pitchFamily="18" charset="0"/>
                    </a:rPr>
                    <a:t>内核。为了获得平滑的梯度，使用</a:t>
                  </a:r>
                  <a:r>
                    <a:rPr lang="en-US" altLang="zh-CN" dirty="0">
                      <a:latin typeface="Times New Roman" panose="02020603050405020304" pitchFamily="18" charset="0"/>
                      <a:ea typeface="宋体" panose="02010600030101010101" pitchFamily="2" charset="-122"/>
                      <a:cs typeface="Times New Roman" panose="02020603050405020304" pitchFamily="18" charset="0"/>
                    </a:rPr>
                    <a:t>Sigmoid</a:t>
                  </a:r>
                  <a:r>
                    <a:rPr lang="zh-CN" altLang="en-US" dirty="0">
                      <a:latin typeface="Times New Roman" panose="02020603050405020304" pitchFamily="18" charset="0"/>
                      <a:ea typeface="宋体" panose="02010600030101010101" pitchFamily="2" charset="-122"/>
                      <a:cs typeface="Times New Roman" panose="02020603050405020304" pitchFamily="18" charset="0"/>
                    </a:rPr>
                    <a:t>激活函数来约束</a:t>
                  </a:r>
                  <a:r>
                    <a:rPr lang="en-US" altLang="zh-CN" dirty="0">
                      <a:latin typeface="Times New Roman" panose="02020603050405020304" pitchFamily="18" charset="0"/>
                      <a:ea typeface="宋体" panose="02010600030101010101" pitchFamily="2" charset="-122"/>
                      <a:cs typeface="Times New Roman" panose="02020603050405020304" pitchFamily="18" charset="0"/>
                    </a:rPr>
                    <a:t>α</a:t>
                  </a:r>
                  <a:r>
                    <a:rPr lang="zh-CN" altLang="en-US" dirty="0">
                      <a:latin typeface="Times New Roman" panose="02020603050405020304" pitchFamily="18" charset="0"/>
                      <a:ea typeface="宋体" panose="02010600030101010101" pitchFamily="2" charset="-122"/>
                      <a:cs typeface="Times New Roman" panose="02020603050405020304" pitchFamily="18" charset="0"/>
                    </a:rPr>
                    <a:t>，使用指数激活函数来缩放协方差矩阵。优化的参数包括：位置</a:t>
                  </a:r>
                  <a14:m>
                    <m:oMath xmlns:m="http://schemas.openxmlformats.org/officeDocument/2006/math">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𝑝</m:t>
                      </m:r>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，透明度</a:t>
                  </a:r>
                  <a14:m>
                    <m:oMath xmlns:m="http://schemas.openxmlformats.org/officeDocument/2006/math">
                      <m:r>
                        <a:rPr lang="zh-CN" altLang="en-US" i="1" smtClean="0">
                          <a:latin typeface="Cambria Math" panose="02040503050406030204" pitchFamily="18" charset="0"/>
                          <a:ea typeface="宋体" panose="02010600030101010101" pitchFamily="2" charset="-122"/>
                          <a:cs typeface="Times New Roman" panose="02020603050405020304" pitchFamily="18" charset="0"/>
                        </a:rPr>
                        <m:t>𝛼</m:t>
                      </m:r>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，协方差矩阵</a:t>
                  </a:r>
                  <a14:m>
                    <m:oMath xmlns:m="http://schemas.openxmlformats.org/officeDocument/2006/math">
                      <m:r>
                        <m:rPr>
                          <m:sty m:val="p"/>
                        </m:rPr>
                        <a:rPr lang="el-GR" altLang="zh-CN" i="1" smtClean="0">
                          <a:latin typeface="Cambria Math" panose="02040503050406030204" pitchFamily="18" charset="0"/>
                          <a:ea typeface="Cambria Math" panose="02040503050406030204" pitchFamily="18" charset="0"/>
                          <a:cs typeface="Times New Roman" panose="02020603050405020304" pitchFamily="18" charset="0"/>
                        </a:rPr>
                        <m:t>Σ</m:t>
                      </m:r>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以及表示高斯球颜色</a:t>
                  </a:r>
                  <a14:m>
                    <m:oMath xmlns:m="http://schemas.openxmlformats.org/officeDocument/2006/math">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𝑐</m:t>
                      </m:r>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的球谐函数</a:t>
                  </a:r>
                  <a14:m>
                    <m:oMath xmlns:m="http://schemas.openxmlformats.org/officeDocument/2006/math">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𝑆𝐻</m:t>
                      </m:r>
                    </m:oMath>
                  </a14:m>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损失函数为</a:t>
                  </a:r>
                  <a14:m>
                    <m:oMath xmlns:m="http://schemas.openxmlformats.org/officeDocument/2006/math">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𝐿</m:t>
                      </m:r>
                      <m:r>
                        <a:rPr lang="en-US" altLang="zh-CN" b="0" i="1" smtClean="0">
                          <a:latin typeface="Cambria Math" panose="02040503050406030204" pitchFamily="18" charset="0"/>
                          <a:ea typeface="宋体" panose="02010600030101010101" pitchFamily="2" charset="-122"/>
                          <a:cs typeface="Times New Roman" panose="02020603050405020304" pitchFamily="18" charset="0"/>
                        </a:rPr>
                        <m:t>1</m:t>
                      </m:r>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损失函数加结构相似性函数</a:t>
                  </a:r>
                  <a14:m>
                    <m:oMath xmlns:m="http://schemas.openxmlformats.org/officeDocument/2006/math">
                      <m:sSub>
                        <m:sSubPr>
                          <m:ctrlPr>
                            <a:rPr lang="en-US" altLang="zh-CN"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𝐷</m:t>
                          </m:r>
                          <m:r>
                            <a:rPr lang="en-US" altLang="zh-CN"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𝑆𝑆𝐼𝑀</m:t>
                          </m:r>
                        </m:sub>
                      </m:sSub>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a:rPr lang="zh-CN" altLang="en-US" i="1" dirty="0" smtClean="0">
                          <a:latin typeface="Cambria Math" panose="02040503050406030204" pitchFamily="18" charset="0"/>
                          <a:ea typeface="宋体" panose="02010600030101010101" pitchFamily="2" charset="-122"/>
                          <a:cs typeface="Times New Roman" panose="02020603050405020304" pitchFamily="18" charset="0"/>
                        </a:rPr>
                        <m:t>𝜆</m:t>
                      </m:r>
                      <m:r>
                        <a:rPr lang="en-US" altLang="zh-CN" b="0" i="1" dirty="0" smtClean="0">
                          <a:latin typeface="Cambria Math" panose="02040503050406030204" pitchFamily="18" charset="0"/>
                          <a:ea typeface="宋体" panose="02010600030101010101" pitchFamily="2" charset="-122"/>
                          <a:cs typeface="Times New Roman" panose="02020603050405020304" pitchFamily="18" charset="0"/>
                        </a:rPr>
                        <m:t>=0.2</m:t>
                      </m:r>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p>
              </p:txBody>
            </p:sp>
          </mc:Choice>
          <mc:Fallback xmlns="">
            <p:sp>
              <p:nvSpPr>
                <p:cNvPr id="12" name="文本框 11">
                  <a:extLst>
                    <a:ext uri="{FF2B5EF4-FFF2-40B4-BE49-F238E27FC236}">
                      <a16:creationId xmlns:a16="http://schemas.microsoft.com/office/drawing/2014/main" id="{922D2653-4B77-3B84-9AB4-8B87A9853348}"/>
                    </a:ext>
                  </a:extLst>
                </p:cNvPr>
                <p:cNvSpPr txBox="1">
                  <a:spLocks noRot="1" noChangeAspect="1" noMove="1" noResize="1" noEditPoints="1" noAdjustHandles="1" noChangeArrowheads="1" noChangeShapeType="1" noTextEdit="1"/>
                </p:cNvSpPr>
                <p:nvPr/>
              </p:nvSpPr>
              <p:spPr>
                <a:xfrm>
                  <a:off x="558218" y="1796646"/>
                  <a:ext cx="11373782" cy="1286250"/>
                </a:xfrm>
                <a:prstGeom prst="rect">
                  <a:avLst/>
                </a:prstGeom>
                <a:blipFill>
                  <a:blip r:embed="rId7"/>
                  <a:stretch>
                    <a:fillRect l="-322" t="-3318" r="-2519" b="-7109"/>
                  </a:stretch>
                </a:blipFill>
              </p:spPr>
              <p:txBody>
                <a:bodyPr/>
                <a:lstStyle/>
                <a:p>
                  <a:r>
                    <a:rPr lang="zh-CN" altLang="en-US">
                      <a:noFill/>
                    </a:rPr>
                    <a:t> </a:t>
                  </a:r>
                </a:p>
              </p:txBody>
            </p:sp>
          </mc:Fallback>
        </mc:AlternateContent>
      </p:grpSp>
      <p:sp>
        <p:nvSpPr>
          <p:cNvPr id="2" name="文本框 1">
            <a:extLst>
              <a:ext uri="{FF2B5EF4-FFF2-40B4-BE49-F238E27FC236}">
                <a16:creationId xmlns:a16="http://schemas.microsoft.com/office/drawing/2014/main" id="{301DDD44-633C-D653-D56E-C6C10A5A52DA}"/>
              </a:ext>
            </a:extLst>
          </p:cNvPr>
          <p:cNvSpPr txBox="1"/>
          <p:nvPr>
            <p:custDataLst>
              <p:tags r:id="rId2"/>
            </p:custDataLst>
          </p:nvPr>
        </p:nvSpPr>
        <p:spPr>
          <a:xfrm>
            <a:off x="102870" y="997331"/>
            <a:ext cx="11983698" cy="46166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OPTIMIZATION WITH ADAPTIVE DENSITY CONTROL OF 3D GAUSSIANS</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3" name="文本框 12">
            <a:extLst>
              <a:ext uri="{FF2B5EF4-FFF2-40B4-BE49-F238E27FC236}">
                <a16:creationId xmlns:a16="http://schemas.microsoft.com/office/drawing/2014/main" id="{775F3BCB-DEAF-E4AE-BD21-E0F3833461BF}"/>
              </a:ext>
            </a:extLst>
          </p:cNvPr>
          <p:cNvSpPr txBox="1"/>
          <p:nvPr/>
        </p:nvSpPr>
        <p:spPr>
          <a:xfrm>
            <a:off x="416072" y="3093249"/>
            <a:ext cx="11250830" cy="400110"/>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Adaptive Control of Gaussians</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03BCAFA8-C472-6E8A-131C-6792D38834F8}"/>
                  </a:ext>
                </a:extLst>
              </p:cNvPr>
              <p:cNvSpPr txBox="1"/>
              <p:nvPr/>
            </p:nvSpPr>
            <p:spPr>
              <a:xfrm>
                <a:off x="549149" y="3480661"/>
                <a:ext cx="6137547" cy="1022331"/>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每</a:t>
                </a:r>
                <a:r>
                  <a:rPr lang="en-US" altLang="zh-CN" dirty="0">
                    <a:latin typeface="Times New Roman" panose="02020603050405020304" pitchFamily="18" charset="0"/>
                    <a:ea typeface="宋体" panose="02010600030101010101" pitchFamily="2" charset="-122"/>
                    <a:cs typeface="Times New Roman" panose="02020603050405020304" pitchFamily="18" charset="0"/>
                  </a:rPr>
                  <a:t>100</a:t>
                </a:r>
                <a:r>
                  <a:rPr lang="zh-CN" altLang="en-US" dirty="0">
                    <a:latin typeface="Times New Roman" panose="02020603050405020304" pitchFamily="18" charset="0"/>
                    <a:ea typeface="宋体" panose="02010600030101010101" pitchFamily="2" charset="-122"/>
                    <a:cs typeface="Times New Roman" panose="02020603050405020304" pitchFamily="18" charset="0"/>
                  </a:rPr>
                  <a:t>次迭代进行一次密集化操作，并删除透明度值低于阈值</a:t>
                </a:r>
                <a14:m>
                  <m:oMath xmlns:m="http://schemas.openxmlformats.org/officeDocument/2006/math">
                    <m:sSub>
                      <m:sSubPr>
                        <m:ctrlPr>
                          <a:rPr lang="en-US" altLang="zh-CN" i="1" smtClean="0">
                            <a:latin typeface="Cambria Math" panose="02040503050406030204" pitchFamily="18" charset="0"/>
                            <a:ea typeface="宋体" panose="02010600030101010101" pitchFamily="2" charset="-122"/>
                            <a:cs typeface="Times New Roman" panose="02020603050405020304" pitchFamily="18" charset="0"/>
                          </a:rPr>
                        </m:ctrlPr>
                      </m:sSubPr>
                      <m:e>
                        <m:r>
                          <a:rPr lang="zh-CN" altLang="en-US" i="1" smtClean="0">
                            <a:latin typeface="Cambria Math" panose="02040503050406030204" pitchFamily="18" charset="0"/>
                            <a:ea typeface="宋体" panose="02010600030101010101" pitchFamily="2" charset="-122"/>
                            <a:cs typeface="Times New Roman" panose="02020603050405020304" pitchFamily="18" charset="0"/>
                          </a:rPr>
                          <m:t>𝜖</m:t>
                        </m:r>
                      </m:e>
                      <m:sub>
                        <m:r>
                          <a:rPr lang="zh-CN" altLang="en-US" i="1" smtClean="0">
                            <a:latin typeface="Cambria Math" panose="02040503050406030204" pitchFamily="18" charset="0"/>
                            <a:ea typeface="宋体" panose="02010600030101010101" pitchFamily="2" charset="-122"/>
                            <a:cs typeface="Times New Roman" panose="02020603050405020304" pitchFamily="18" charset="0"/>
                          </a:rPr>
                          <m:t>𝛼</m:t>
                        </m:r>
                      </m:sub>
                    </m:sSub>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的高斯。对于密集化操作，通过回传的视图空间梯度来判断是</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高</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否执行，梯度阈值设为</a:t>
                </a:r>
                <a14:m>
                  <m:oMath xmlns:m="http://schemas.openxmlformats.org/officeDocument/2006/math">
                    <m:sSub>
                      <m:sSubPr>
                        <m:ctrlPr>
                          <a:rPr lang="en-US" altLang="zh-CN" i="1" smtClean="0">
                            <a:latin typeface="Cambria Math" panose="02040503050406030204" pitchFamily="18" charset="0"/>
                            <a:ea typeface="宋体" panose="02010600030101010101" pitchFamily="2" charset="-122"/>
                            <a:cs typeface="Times New Roman" panose="02020603050405020304" pitchFamily="18" charset="0"/>
                          </a:rPr>
                        </m:ctrlPr>
                      </m:sSubPr>
                      <m:e>
                        <m:r>
                          <a:rPr lang="zh-CN" altLang="en-US" i="1" smtClean="0">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𝑝𝑜𝑠</m:t>
                        </m:r>
                      </m:sub>
                    </m:s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=0.0002</m:t>
                    </m:r>
                  </m:oMath>
                </a14:m>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7" name="文本框 16">
                <a:extLst>
                  <a:ext uri="{FF2B5EF4-FFF2-40B4-BE49-F238E27FC236}">
                    <a16:creationId xmlns:a16="http://schemas.microsoft.com/office/drawing/2014/main" id="{03BCAFA8-C472-6E8A-131C-6792D38834F8}"/>
                  </a:ext>
                </a:extLst>
              </p:cNvPr>
              <p:cNvSpPr txBox="1">
                <a:spLocks noRot="1" noChangeAspect="1" noMove="1" noResize="1" noEditPoints="1" noAdjustHandles="1" noChangeArrowheads="1" noChangeShapeType="1" noTextEdit="1"/>
              </p:cNvSpPr>
              <p:nvPr/>
            </p:nvSpPr>
            <p:spPr>
              <a:xfrm>
                <a:off x="549149" y="3480661"/>
                <a:ext cx="6137547" cy="1022331"/>
              </a:xfrm>
              <a:prstGeom prst="rect">
                <a:avLst/>
              </a:prstGeom>
              <a:blipFill>
                <a:blip r:embed="rId8"/>
                <a:stretch>
                  <a:fillRect l="-596" t="-4762" r="-894" b="-6548"/>
                </a:stretch>
              </a:blipFill>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id="{D997C6E7-638D-AA19-2780-9F4042F7146A}"/>
              </a:ext>
            </a:extLst>
          </p:cNvPr>
          <p:cNvSpPr txBox="1"/>
          <p:nvPr/>
        </p:nvSpPr>
        <p:spPr>
          <a:xfrm>
            <a:off x="549149" y="4437395"/>
            <a:ext cx="6137546" cy="372153"/>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欠重建</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体素过小</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：克隆并沿位置梯度的方向适度移动。</a:t>
            </a:r>
          </a:p>
        </p:txBody>
      </p:sp>
      <p:sp>
        <p:nvSpPr>
          <p:cNvPr id="21" name="文本框 20">
            <a:extLst>
              <a:ext uri="{FF2B5EF4-FFF2-40B4-BE49-F238E27FC236}">
                <a16:creationId xmlns:a16="http://schemas.microsoft.com/office/drawing/2014/main" id="{A1A27F00-C195-793B-66C3-4EF6D3AA384E}"/>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Kerbl</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B,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Kopanas</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G,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Leimkühler</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T, et al. 3d gaussian splatting for real-time radiance field rendering[J]. ACM Transactions on Graphics, 2023, 42(4): 1-14.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CD7FA0F4-0C6B-71B8-2B77-69A59F8B5178}"/>
                  </a:ext>
                </a:extLst>
              </p:cNvPr>
              <p:cNvSpPr txBox="1"/>
              <p:nvPr/>
            </p:nvSpPr>
            <p:spPr>
              <a:xfrm>
                <a:off x="558218" y="4828612"/>
                <a:ext cx="6137546" cy="676852"/>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过重建</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体素过大</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：分割</a:t>
                </a:r>
                <a:r>
                  <a:rPr lang="en-US" altLang="zh-CN" dirty="0">
                    <a:latin typeface="Times New Roman" panose="02020603050405020304" pitchFamily="18" charset="0"/>
                    <a:ea typeface="宋体" panose="02010600030101010101" pitchFamily="2" charset="-122"/>
                    <a:cs typeface="Times New Roman" panose="02020603050405020304" pitchFamily="18" charset="0"/>
                  </a:rPr>
                  <a:t>(Scale</a:t>
                </a:r>
                <a:r>
                  <a:rPr lang="zh-CN" altLang="en-US" dirty="0">
                    <a:latin typeface="Times New Roman" panose="02020603050405020304" pitchFamily="18" charset="0"/>
                    <a:ea typeface="宋体" panose="02010600030101010101" pitchFamily="2" charset="-122"/>
                    <a:cs typeface="Times New Roman" panose="02020603050405020304" pitchFamily="18" charset="0"/>
                  </a:rPr>
                  <a:t>除以</a:t>
                </a:r>
                <a14:m>
                  <m:oMath xmlns:m="http://schemas.openxmlformats.org/officeDocument/2006/math">
                    <m:r>
                      <a:rPr lang="zh-CN" altLang="en-US" i="1" smtClean="0">
                        <a:latin typeface="Cambria Math" panose="02040503050406030204" pitchFamily="18" charset="0"/>
                        <a:ea typeface="宋体" panose="02010600030101010101" pitchFamily="2" charset="-122"/>
                        <a:cs typeface="Times New Roman" panose="02020603050405020304" pitchFamily="18" charset="0"/>
                      </a:rPr>
                      <m:t>𝜙</m:t>
                    </m:r>
                    <m:r>
                      <a:rPr lang="en-US" altLang="zh-CN" i="1">
                        <a:latin typeface="Cambria Math" panose="02040503050406030204" pitchFamily="18" charset="0"/>
                        <a:ea typeface="宋体" panose="02010600030101010101" pitchFamily="2" charset="-122"/>
                        <a:cs typeface="Times New Roman" panose="02020603050405020304" pitchFamily="18" charset="0"/>
                      </a:rPr>
                      <m:t>=</m:t>
                    </m:r>
                    <m:r>
                      <a:rPr lang="en-US" altLang="zh-CN" b="0" i="1" smtClean="0">
                        <a:latin typeface="Cambria Math" panose="02040503050406030204" pitchFamily="18" charset="0"/>
                        <a:ea typeface="宋体" panose="02010600030101010101" pitchFamily="2" charset="-122"/>
                        <a:cs typeface="Times New Roman" panose="02020603050405020304" pitchFamily="18" charset="0"/>
                      </a:rPr>
                      <m:t>1.6</m:t>
                    </m:r>
                  </m:oMath>
                </a14:m>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并通过原始</a:t>
                </a:r>
                <a:r>
                  <a:rPr lang="en-US" altLang="zh-CN" dirty="0">
                    <a:latin typeface="Times New Roman" panose="02020603050405020304" pitchFamily="18" charset="0"/>
                    <a:ea typeface="宋体" panose="02010600030101010101" pitchFamily="2" charset="-122"/>
                    <a:cs typeface="Times New Roman" panose="02020603050405020304" pitchFamily="18" charset="0"/>
                  </a:rPr>
                  <a:t>3D</a:t>
                </a:r>
                <a:r>
                  <a:rPr lang="zh-CN" altLang="en-US" dirty="0">
                    <a:latin typeface="Times New Roman" panose="02020603050405020304" pitchFamily="18" charset="0"/>
                    <a:ea typeface="宋体" panose="02010600030101010101" pitchFamily="2" charset="-122"/>
                    <a:cs typeface="Times New Roman" panose="02020603050405020304" pitchFamily="18" charset="0"/>
                  </a:rPr>
                  <a:t>高斯确定它们的位置。</a:t>
                </a:r>
              </a:p>
            </p:txBody>
          </p:sp>
        </mc:Choice>
        <mc:Fallback xmlns="">
          <p:sp>
            <p:nvSpPr>
              <p:cNvPr id="22" name="文本框 21">
                <a:extLst>
                  <a:ext uri="{FF2B5EF4-FFF2-40B4-BE49-F238E27FC236}">
                    <a16:creationId xmlns:a16="http://schemas.microsoft.com/office/drawing/2014/main" id="{CD7FA0F4-0C6B-71B8-2B77-69A59F8B5178}"/>
                  </a:ext>
                </a:extLst>
              </p:cNvPr>
              <p:cNvSpPr txBox="1">
                <a:spLocks noRot="1" noChangeAspect="1" noMove="1" noResize="1" noEditPoints="1" noAdjustHandles="1" noChangeArrowheads="1" noChangeShapeType="1" noTextEdit="1"/>
              </p:cNvSpPr>
              <p:nvPr/>
            </p:nvSpPr>
            <p:spPr>
              <a:xfrm>
                <a:off x="558218" y="4828612"/>
                <a:ext cx="6137546" cy="676852"/>
              </a:xfrm>
              <a:prstGeom prst="rect">
                <a:avLst/>
              </a:prstGeom>
              <a:blipFill>
                <a:blip r:embed="rId9"/>
                <a:stretch>
                  <a:fillRect l="-696" t="-6306" b="-14414"/>
                </a:stretch>
              </a:blipFill>
            </p:spPr>
            <p:txBody>
              <a:bodyPr/>
              <a:lstStyle/>
              <a:p>
                <a:r>
                  <a:rPr lang="zh-CN" altLang="en-US">
                    <a:noFill/>
                  </a:rPr>
                  <a:t> </a:t>
                </a:r>
              </a:p>
            </p:txBody>
          </p:sp>
        </mc:Fallback>
      </mc:AlternateContent>
      <p:sp>
        <p:nvSpPr>
          <p:cNvPr id="24" name="文本框 23">
            <a:extLst>
              <a:ext uri="{FF2B5EF4-FFF2-40B4-BE49-F238E27FC236}">
                <a16:creationId xmlns:a16="http://schemas.microsoft.com/office/drawing/2014/main" id="{28475522-6142-B9F7-813B-0F53F7B76CE8}"/>
              </a:ext>
            </a:extLst>
          </p:cNvPr>
          <p:cNvSpPr txBox="1"/>
          <p:nvPr/>
        </p:nvSpPr>
        <p:spPr>
          <a:xfrm>
            <a:off x="563405" y="5456814"/>
            <a:ext cx="6137546" cy="372153"/>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为了消除伪影，会定期消除距离相机过近的点。</a:t>
            </a:r>
          </a:p>
        </p:txBody>
      </p:sp>
      <p:sp>
        <p:nvSpPr>
          <p:cNvPr id="25" name="文本框 24">
            <a:extLst>
              <a:ext uri="{FF2B5EF4-FFF2-40B4-BE49-F238E27FC236}">
                <a16:creationId xmlns:a16="http://schemas.microsoft.com/office/drawing/2014/main" id="{5F1450AE-4564-78DA-F0D7-1AA29BFE3B51}"/>
              </a:ext>
            </a:extLst>
          </p:cNvPr>
          <p:cNvSpPr txBox="1"/>
          <p:nvPr/>
        </p:nvSpPr>
        <p:spPr>
          <a:xfrm>
            <a:off x="549149" y="5858533"/>
            <a:ext cx="6137546" cy="372153"/>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18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为了</a:t>
            </a:r>
            <a:r>
              <a:rPr lang="zh-CN" altLang="zh-CN" sz="18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避免重复覆盖</a:t>
            </a:r>
            <a:r>
              <a:rPr lang="zh-CN" altLang="en-US" sz="18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还会</a:t>
            </a:r>
            <a:r>
              <a:rPr lang="zh-CN" altLang="en-US" sz="18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定期消除</a:t>
            </a:r>
            <a:r>
              <a:rPr lang="zh-CN" altLang="zh-CN" sz="18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过大的点。</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971287498"/>
      </p:ext>
    </p:extLst>
  </p:cSld>
  <p:clrMapOvr>
    <a:masterClrMapping/>
  </p:clrMapOvr>
  <p:transition>
    <p:wip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5B4437E-61A4-2C1E-E1E2-012A3B491505}"/>
            </a:ext>
          </a:extLst>
        </p:cNvPr>
        <p:cNvGrpSpPr/>
        <p:nvPr/>
      </p:nvGrpSpPr>
      <p:grpSpPr>
        <a:xfrm>
          <a:off x="0" y="0"/>
          <a:ext cx="0" cy="0"/>
          <a:chOff x="0" y="0"/>
          <a:chExt cx="0" cy="0"/>
        </a:xfrm>
      </p:grpSpPr>
      <p:grpSp>
        <p:nvGrpSpPr>
          <p:cNvPr id="39" name="组合 38">
            <a:extLst>
              <a:ext uri="{FF2B5EF4-FFF2-40B4-BE49-F238E27FC236}">
                <a16:creationId xmlns:a16="http://schemas.microsoft.com/office/drawing/2014/main" id="{14E86233-B1D7-B19D-D3EA-27D04FEF1040}"/>
              </a:ext>
            </a:extLst>
          </p:cNvPr>
          <p:cNvGrpSpPr/>
          <p:nvPr/>
        </p:nvGrpSpPr>
        <p:grpSpPr>
          <a:xfrm rot="15433288">
            <a:off x="3327035" y="-311154"/>
            <a:ext cx="6361278" cy="7047820"/>
            <a:chOff x="4297364" y="903288"/>
            <a:chExt cx="2946834" cy="3067178"/>
          </a:xfrm>
          <a:solidFill>
            <a:schemeClr val="bg1">
              <a:lumMod val="65000"/>
              <a:alpha val="3000"/>
            </a:schemeClr>
          </a:solidFill>
        </p:grpSpPr>
        <p:sp>
          <p:nvSpPr>
            <p:cNvPr id="40" name="Freeform 5">
              <a:extLst>
                <a:ext uri="{FF2B5EF4-FFF2-40B4-BE49-F238E27FC236}">
                  <a16:creationId xmlns:a16="http://schemas.microsoft.com/office/drawing/2014/main" id="{F5250C2D-BAA4-DAF8-5866-D1FCF07A43F1}"/>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a:extLst>
                <a:ext uri="{FF2B5EF4-FFF2-40B4-BE49-F238E27FC236}">
                  <a16:creationId xmlns:a16="http://schemas.microsoft.com/office/drawing/2014/main" id="{362FB2FE-FB9E-A01E-9ECB-BDE471FC6B9F}"/>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a:extLst>
                <a:ext uri="{FF2B5EF4-FFF2-40B4-BE49-F238E27FC236}">
                  <a16:creationId xmlns:a16="http://schemas.microsoft.com/office/drawing/2014/main" id="{164ECCC2-115D-0118-5558-DA528072064A}"/>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a:extLst>
                <a:ext uri="{FF2B5EF4-FFF2-40B4-BE49-F238E27FC236}">
                  <a16:creationId xmlns:a16="http://schemas.microsoft.com/office/drawing/2014/main" id="{91A6CE87-68A4-EEDA-8BC3-79B04475A8C3}"/>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a:extLst>
                <a:ext uri="{FF2B5EF4-FFF2-40B4-BE49-F238E27FC236}">
                  <a16:creationId xmlns:a16="http://schemas.microsoft.com/office/drawing/2014/main" id="{7BEA1C70-38F2-4512-685E-CC278A179FA1}"/>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a:extLst>
              <a:ext uri="{FF2B5EF4-FFF2-40B4-BE49-F238E27FC236}">
                <a16:creationId xmlns:a16="http://schemas.microsoft.com/office/drawing/2014/main" id="{F018041F-D4EA-32D8-A651-191EC8DD7C27}"/>
              </a:ext>
            </a:extLst>
          </p:cNvPr>
          <p:cNvGrpSpPr/>
          <p:nvPr/>
        </p:nvGrpSpPr>
        <p:grpSpPr>
          <a:xfrm>
            <a:off x="102870" y="238125"/>
            <a:ext cx="454660" cy="490220"/>
            <a:chOff x="13580" y="262"/>
            <a:chExt cx="661" cy="772"/>
          </a:xfrm>
        </p:grpSpPr>
        <p:sp>
          <p:nvSpPr>
            <p:cNvPr id="48" name="矩形 47">
              <a:extLst>
                <a:ext uri="{FF2B5EF4-FFF2-40B4-BE49-F238E27FC236}">
                  <a16:creationId xmlns:a16="http://schemas.microsoft.com/office/drawing/2014/main" id="{76D2294B-AE3C-C3A7-D843-9E59268ED849}"/>
                </a:ext>
              </a:extLst>
            </p:cNvPr>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a:extLst>
                <a:ext uri="{FF2B5EF4-FFF2-40B4-BE49-F238E27FC236}">
                  <a16:creationId xmlns:a16="http://schemas.microsoft.com/office/drawing/2014/main" id="{3DC0EDDE-247D-D32D-A0B9-3C4DEC5C511A}"/>
                </a:ext>
              </a:extLst>
            </p:cNvPr>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pic>
        <p:nvPicPr>
          <p:cNvPr id="29" name="图片 28">
            <a:extLst>
              <a:ext uri="{FF2B5EF4-FFF2-40B4-BE49-F238E27FC236}">
                <a16:creationId xmlns:a16="http://schemas.microsoft.com/office/drawing/2014/main" id="{5E3E280E-C983-9D05-7907-820714815D7F}"/>
              </a:ext>
            </a:extLst>
          </p:cNvPr>
          <p:cNvPicPr>
            <a:picLocks noChangeAspect="1"/>
          </p:cNvPicPr>
          <p:nvPr/>
        </p:nvPicPr>
        <p:blipFill>
          <a:blip r:embed="rId5"/>
          <a:stretch>
            <a:fillRect/>
          </a:stretch>
        </p:blipFill>
        <p:spPr>
          <a:xfrm>
            <a:off x="608143" y="1327463"/>
            <a:ext cx="4613852" cy="5062799"/>
          </a:xfrm>
          <a:prstGeom prst="rect">
            <a:avLst/>
          </a:prstGeom>
        </p:spPr>
      </p:pic>
      <p:sp>
        <p:nvSpPr>
          <p:cNvPr id="7" name="文本框 6">
            <a:extLst>
              <a:ext uri="{FF2B5EF4-FFF2-40B4-BE49-F238E27FC236}">
                <a16:creationId xmlns:a16="http://schemas.microsoft.com/office/drawing/2014/main" id="{039BEEF9-4DE7-F227-8CE0-8C84AB620EC5}"/>
              </a:ext>
            </a:extLst>
          </p:cNvPr>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a:extLst>
              <a:ext uri="{FF2B5EF4-FFF2-40B4-BE49-F238E27FC236}">
                <a16:creationId xmlns:a16="http://schemas.microsoft.com/office/drawing/2014/main" id="{4C27D285-1EA2-BA97-DF10-DFDC557AB887}"/>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965AB12B-D68F-E2A3-CE00-4BCD7CE36BFD}"/>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2" name="文本框 1">
            <a:extLst>
              <a:ext uri="{FF2B5EF4-FFF2-40B4-BE49-F238E27FC236}">
                <a16:creationId xmlns:a16="http://schemas.microsoft.com/office/drawing/2014/main" id="{301DDD44-633C-D653-D56E-C6C10A5A52DA}"/>
              </a:ext>
            </a:extLst>
          </p:cNvPr>
          <p:cNvSpPr txBox="1"/>
          <p:nvPr>
            <p:custDataLst>
              <p:tags r:id="rId2"/>
            </p:custDataLst>
          </p:nvPr>
        </p:nvSpPr>
        <p:spPr>
          <a:xfrm>
            <a:off x="102870" y="997331"/>
            <a:ext cx="11983698" cy="46166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OPTIMIZATION WITH ADAPTIVE DENSITY CONTROL OF 3D GAUSSIANS</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21" name="文本框 20">
            <a:extLst>
              <a:ext uri="{FF2B5EF4-FFF2-40B4-BE49-F238E27FC236}">
                <a16:creationId xmlns:a16="http://schemas.microsoft.com/office/drawing/2014/main" id="{A1A27F00-C195-793B-66C3-4EF6D3AA384E}"/>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Kerbl</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B,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Kopanas</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G,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Leimkühler</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T, et al. 3d gaussian splatting for real-time radiance field rendering[J]. ACM Transactions on Graphics, 2023, 42(4): 1-14.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15" name="文本框 14">
            <a:extLst>
              <a:ext uri="{FF2B5EF4-FFF2-40B4-BE49-F238E27FC236}">
                <a16:creationId xmlns:a16="http://schemas.microsoft.com/office/drawing/2014/main" id="{BFCEC9D7-F4DF-C97D-DE17-BC0FC2E8B329}"/>
              </a:ext>
            </a:extLst>
          </p:cNvPr>
          <p:cNvSpPr txBox="1"/>
          <p:nvPr/>
        </p:nvSpPr>
        <p:spPr>
          <a:xfrm>
            <a:off x="4161673" y="1416704"/>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pic>
        <p:nvPicPr>
          <p:cNvPr id="31" name="图片 30">
            <a:extLst>
              <a:ext uri="{FF2B5EF4-FFF2-40B4-BE49-F238E27FC236}">
                <a16:creationId xmlns:a16="http://schemas.microsoft.com/office/drawing/2014/main" id="{EA5F1B38-DB57-2FDD-FB9D-5F1ABA50935F}"/>
              </a:ext>
            </a:extLst>
          </p:cNvPr>
          <p:cNvPicPr>
            <a:picLocks noChangeAspect="1"/>
          </p:cNvPicPr>
          <p:nvPr/>
        </p:nvPicPr>
        <p:blipFill>
          <a:blip r:embed="rId6"/>
          <a:stretch>
            <a:fillRect/>
          </a:stretch>
        </p:blipFill>
        <p:spPr>
          <a:xfrm>
            <a:off x="6507958" y="1546922"/>
            <a:ext cx="5547920" cy="4564613"/>
          </a:xfrm>
          <a:prstGeom prst="rect">
            <a:avLst/>
          </a:prstGeom>
        </p:spPr>
      </p:pic>
      <p:sp>
        <p:nvSpPr>
          <p:cNvPr id="32" name="矩形 31">
            <a:extLst>
              <a:ext uri="{FF2B5EF4-FFF2-40B4-BE49-F238E27FC236}">
                <a16:creationId xmlns:a16="http://schemas.microsoft.com/office/drawing/2014/main" id="{B46366E8-ECEF-7A15-F6F7-78A704A41DE4}"/>
              </a:ext>
            </a:extLst>
          </p:cNvPr>
          <p:cNvSpPr/>
          <p:nvPr/>
        </p:nvSpPr>
        <p:spPr>
          <a:xfrm>
            <a:off x="655241" y="1786036"/>
            <a:ext cx="4566754" cy="359542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右 32">
            <a:extLst>
              <a:ext uri="{FF2B5EF4-FFF2-40B4-BE49-F238E27FC236}">
                <a16:creationId xmlns:a16="http://schemas.microsoft.com/office/drawing/2014/main" id="{42574452-B91B-234F-867B-77EF6D73B69F}"/>
              </a:ext>
            </a:extLst>
          </p:cNvPr>
          <p:cNvSpPr/>
          <p:nvPr/>
        </p:nvSpPr>
        <p:spPr>
          <a:xfrm>
            <a:off x="5374102" y="3266075"/>
            <a:ext cx="1293957" cy="485752"/>
          </a:xfrm>
          <a:prstGeom prst="rightArrow">
            <a:avLst/>
          </a:prstGeom>
          <a:solidFill>
            <a:srgbClr val="FE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631374572"/>
      </p:ext>
    </p:extLst>
  </p:cSld>
  <p:clrMapOvr>
    <a:masterClrMapping/>
  </p:clrMapOvr>
  <p:transition>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437E-61A4-2C1E-E1E2-012A3B491505}"/>
            </a:ext>
          </a:extLst>
        </p:cNvPr>
        <p:cNvGrpSpPr/>
        <p:nvPr/>
      </p:nvGrpSpPr>
      <p:grpSpPr>
        <a:xfrm>
          <a:off x="0" y="0"/>
          <a:ext cx="0" cy="0"/>
          <a:chOff x="0" y="0"/>
          <a:chExt cx="0" cy="0"/>
        </a:xfrm>
      </p:grpSpPr>
      <p:grpSp>
        <p:nvGrpSpPr>
          <p:cNvPr id="39" name="组合 38">
            <a:extLst>
              <a:ext uri="{FF2B5EF4-FFF2-40B4-BE49-F238E27FC236}">
                <a16:creationId xmlns:a16="http://schemas.microsoft.com/office/drawing/2014/main" id="{14E86233-B1D7-B19D-D3EA-27D04FEF1040}"/>
              </a:ext>
            </a:extLst>
          </p:cNvPr>
          <p:cNvGrpSpPr/>
          <p:nvPr/>
        </p:nvGrpSpPr>
        <p:grpSpPr>
          <a:xfrm rot="15433288">
            <a:off x="3327035" y="-311154"/>
            <a:ext cx="6361278" cy="7047820"/>
            <a:chOff x="4297364" y="903288"/>
            <a:chExt cx="2946834" cy="3067178"/>
          </a:xfrm>
          <a:solidFill>
            <a:schemeClr val="bg1">
              <a:lumMod val="65000"/>
              <a:alpha val="3000"/>
            </a:schemeClr>
          </a:solidFill>
        </p:grpSpPr>
        <p:sp>
          <p:nvSpPr>
            <p:cNvPr id="40" name="Freeform 5">
              <a:extLst>
                <a:ext uri="{FF2B5EF4-FFF2-40B4-BE49-F238E27FC236}">
                  <a16:creationId xmlns:a16="http://schemas.microsoft.com/office/drawing/2014/main" id="{F5250C2D-BAA4-DAF8-5866-D1FCF07A43F1}"/>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a:extLst>
                <a:ext uri="{FF2B5EF4-FFF2-40B4-BE49-F238E27FC236}">
                  <a16:creationId xmlns:a16="http://schemas.microsoft.com/office/drawing/2014/main" id="{362FB2FE-FB9E-A01E-9ECB-BDE471FC6B9F}"/>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a:extLst>
                <a:ext uri="{FF2B5EF4-FFF2-40B4-BE49-F238E27FC236}">
                  <a16:creationId xmlns:a16="http://schemas.microsoft.com/office/drawing/2014/main" id="{164ECCC2-115D-0118-5558-DA528072064A}"/>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a:extLst>
                <a:ext uri="{FF2B5EF4-FFF2-40B4-BE49-F238E27FC236}">
                  <a16:creationId xmlns:a16="http://schemas.microsoft.com/office/drawing/2014/main" id="{91A6CE87-68A4-EEDA-8BC3-79B04475A8C3}"/>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a:extLst>
                <a:ext uri="{FF2B5EF4-FFF2-40B4-BE49-F238E27FC236}">
                  <a16:creationId xmlns:a16="http://schemas.microsoft.com/office/drawing/2014/main" id="{7BEA1C70-38F2-4512-685E-CC278A179FA1}"/>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a:extLst>
              <a:ext uri="{FF2B5EF4-FFF2-40B4-BE49-F238E27FC236}">
                <a16:creationId xmlns:a16="http://schemas.microsoft.com/office/drawing/2014/main" id="{F018041F-D4EA-32D8-A651-191EC8DD7C27}"/>
              </a:ext>
            </a:extLst>
          </p:cNvPr>
          <p:cNvGrpSpPr/>
          <p:nvPr/>
        </p:nvGrpSpPr>
        <p:grpSpPr>
          <a:xfrm>
            <a:off x="102870" y="238125"/>
            <a:ext cx="454660" cy="490220"/>
            <a:chOff x="13580" y="262"/>
            <a:chExt cx="661" cy="772"/>
          </a:xfrm>
        </p:grpSpPr>
        <p:sp>
          <p:nvSpPr>
            <p:cNvPr id="48" name="矩形 47">
              <a:extLst>
                <a:ext uri="{FF2B5EF4-FFF2-40B4-BE49-F238E27FC236}">
                  <a16:creationId xmlns:a16="http://schemas.microsoft.com/office/drawing/2014/main" id="{76D2294B-AE3C-C3A7-D843-9E59268ED849}"/>
                </a:ext>
              </a:extLst>
            </p:cNvPr>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a:extLst>
                <a:ext uri="{FF2B5EF4-FFF2-40B4-BE49-F238E27FC236}">
                  <a16:creationId xmlns:a16="http://schemas.microsoft.com/office/drawing/2014/main" id="{3DC0EDDE-247D-D32D-A0B9-3C4DEC5C511A}"/>
                </a:ext>
              </a:extLst>
            </p:cNvPr>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a:extLst>
              <a:ext uri="{FF2B5EF4-FFF2-40B4-BE49-F238E27FC236}">
                <a16:creationId xmlns:a16="http://schemas.microsoft.com/office/drawing/2014/main" id="{039BEEF9-4DE7-F227-8CE0-8C84AB620EC5}"/>
              </a:ext>
            </a:extLst>
          </p:cNvPr>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a:extLst>
              <a:ext uri="{FF2B5EF4-FFF2-40B4-BE49-F238E27FC236}">
                <a16:creationId xmlns:a16="http://schemas.microsoft.com/office/drawing/2014/main" id="{4C27D285-1EA2-BA97-DF10-DFDC557AB887}"/>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965AB12B-D68F-E2A3-CE00-4BCD7CE36BFD}"/>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15" name="文本框 14">
            <a:extLst>
              <a:ext uri="{FF2B5EF4-FFF2-40B4-BE49-F238E27FC236}">
                <a16:creationId xmlns:a16="http://schemas.microsoft.com/office/drawing/2014/main" id="{BFCEC9D7-F4DF-C97D-DE17-BC0FC2E8B329}"/>
              </a:ext>
            </a:extLst>
          </p:cNvPr>
          <p:cNvSpPr txBox="1"/>
          <p:nvPr/>
        </p:nvSpPr>
        <p:spPr>
          <a:xfrm>
            <a:off x="11620191" y="1739825"/>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1" name="文本框 10">
            <a:extLst>
              <a:ext uri="{FF2B5EF4-FFF2-40B4-BE49-F238E27FC236}">
                <a16:creationId xmlns:a16="http://schemas.microsoft.com/office/drawing/2014/main" id="{0559F01E-65A8-E196-38B8-AD0BB5D8B59C}"/>
              </a:ext>
            </a:extLst>
          </p:cNvPr>
          <p:cNvSpPr txBox="1"/>
          <p:nvPr/>
        </p:nvSpPr>
        <p:spPr>
          <a:xfrm>
            <a:off x="729690" y="1810845"/>
            <a:ext cx="10360347" cy="400110"/>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tile-based rasterizer</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：将屏幕划分为</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16x16</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像素的</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tile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，对每个</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tile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进行独立的处理。</a:t>
            </a:r>
          </a:p>
        </p:txBody>
      </p:sp>
      <p:sp>
        <p:nvSpPr>
          <p:cNvPr id="2" name="文本框 1">
            <a:extLst>
              <a:ext uri="{FF2B5EF4-FFF2-40B4-BE49-F238E27FC236}">
                <a16:creationId xmlns:a16="http://schemas.microsoft.com/office/drawing/2014/main" id="{301DDD44-633C-D653-D56E-C6C10A5A52DA}"/>
              </a:ext>
            </a:extLst>
          </p:cNvPr>
          <p:cNvSpPr txBox="1"/>
          <p:nvPr>
            <p:custDataLst>
              <p:tags r:id="rId2"/>
            </p:custDataLst>
          </p:nvPr>
        </p:nvSpPr>
        <p:spPr>
          <a:xfrm>
            <a:off x="102870" y="1047026"/>
            <a:ext cx="11666902" cy="58477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FAST DIFFERENTIABLE RASTERIZER FOR GAUSSIANS</a:t>
            </a:r>
            <a:endParaRPr kumimoji="0" lang="zh-CN" altLang="en-US"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9" name="文本框 8">
            <a:extLst>
              <a:ext uri="{FF2B5EF4-FFF2-40B4-BE49-F238E27FC236}">
                <a16:creationId xmlns:a16="http://schemas.microsoft.com/office/drawing/2014/main" id="{D7F26372-4A9C-04ED-FD1F-CBD76764D847}"/>
              </a:ext>
            </a:extLst>
          </p:cNvPr>
          <p:cNvSpPr txBox="1"/>
          <p:nvPr/>
        </p:nvSpPr>
        <p:spPr>
          <a:xfrm>
            <a:off x="11620191" y="2543878"/>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0" name="文本框 9">
            <a:extLst>
              <a:ext uri="{FF2B5EF4-FFF2-40B4-BE49-F238E27FC236}">
                <a16:creationId xmlns:a16="http://schemas.microsoft.com/office/drawing/2014/main" id="{F4BC3611-26BE-EE75-C3EA-A8E6D9ED0854}"/>
              </a:ext>
            </a:extLst>
          </p:cNvPr>
          <p:cNvSpPr txBox="1"/>
          <p:nvPr/>
        </p:nvSpPr>
        <p:spPr>
          <a:xfrm>
            <a:off x="11624679" y="4210991"/>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5" name="文本框 4">
            <a:extLst>
              <a:ext uri="{FF2B5EF4-FFF2-40B4-BE49-F238E27FC236}">
                <a16:creationId xmlns:a16="http://schemas.microsoft.com/office/drawing/2014/main" id="{DC4CDE4E-D3AB-7F5A-2998-F91E9CD49AF8}"/>
              </a:ext>
            </a:extLst>
          </p:cNvPr>
          <p:cNvSpPr txBox="1"/>
          <p:nvPr/>
        </p:nvSpPr>
        <p:spPr>
          <a:xfrm>
            <a:off x="729690" y="2419847"/>
            <a:ext cx="10360347" cy="1015663"/>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高斯体素的过滤与投影</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：在对</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3D</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高斯体素进行排序之前，首先通过检查视锥和每个块的位置来剔除不在渲染范围内的体素</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0" i="0" dirty="0">
                <a:solidFill>
                  <a:srgbClr val="0D0D0D"/>
                </a:solidFill>
                <a:effectLst/>
                <a:highlight>
                  <a:srgbClr val="FFFFFF"/>
                </a:highlight>
                <a:latin typeface="Söhne"/>
              </a:rPr>
              <a:t>例如那些</a:t>
            </a:r>
            <a:r>
              <a:rPr lang="zh-CN" altLang="en-US" sz="2000" dirty="0">
                <a:solidFill>
                  <a:srgbClr val="0D0D0D"/>
                </a:solidFill>
                <a:highlight>
                  <a:srgbClr val="FFFFFF"/>
                </a:highlight>
                <a:latin typeface="Söhne"/>
              </a:rPr>
              <a:t>位置</a:t>
            </a:r>
            <a:r>
              <a:rPr lang="zh-CN" altLang="en-US" sz="2000" b="0" i="0" dirty="0">
                <a:solidFill>
                  <a:srgbClr val="0D0D0D"/>
                </a:solidFill>
                <a:effectLst/>
                <a:highlight>
                  <a:srgbClr val="FFFFFF"/>
                </a:highlight>
                <a:latin typeface="Söhne"/>
              </a:rPr>
              <a:t>接近近裁剪面或远离视锥的体素</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，只保留与视锥相交在</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99%</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置信区间内的高斯体素。</a:t>
            </a:r>
          </a:p>
        </p:txBody>
      </p:sp>
      <p:sp>
        <p:nvSpPr>
          <p:cNvPr id="13" name="文本框 12">
            <a:extLst>
              <a:ext uri="{FF2B5EF4-FFF2-40B4-BE49-F238E27FC236}">
                <a16:creationId xmlns:a16="http://schemas.microsoft.com/office/drawing/2014/main" id="{AA235A30-05C8-B251-E428-C2C7EE39AAED}"/>
              </a:ext>
            </a:extLst>
          </p:cNvPr>
          <p:cNvSpPr txBox="1"/>
          <p:nvPr/>
        </p:nvSpPr>
        <p:spPr>
          <a:xfrm>
            <a:off x="729690" y="3616628"/>
            <a:ext cx="10360347" cy="2246769"/>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基于排序的多线程光栅化</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：根据每个高斯体素所重叠的块数实例化它们，并为每个实例分配一个结合视图空间深度和</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tile-ID</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的键。然后使用一种快速的</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GPU</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基数排序对高斯体素进行排序。在对高斯体素进行排序后，我们通过识别第一个和最后一个深度排序的重叠到给定块的高斯体素，来为每个</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tile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生成一个列表。对于光栅化，我们为每个</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tile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启动一个线程块。每个</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tile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首先协同地将高斯体素数据包加载到共享内存中，然后对于给定的像素，通过从前到后遍历列表来累积颜色和</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α</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值，从而最大化数据加载</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共享和处理的并行性。当在像素中达到目标的</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α</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饱和度</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(α=1)</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时，相应的线程会停止。</a:t>
            </a:r>
          </a:p>
        </p:txBody>
      </p:sp>
      <p:sp>
        <p:nvSpPr>
          <p:cNvPr id="16" name="文本框 15">
            <a:extLst>
              <a:ext uri="{FF2B5EF4-FFF2-40B4-BE49-F238E27FC236}">
                <a16:creationId xmlns:a16="http://schemas.microsoft.com/office/drawing/2014/main" id="{DD4DE966-6C11-28A7-8628-A17A67DDC11E}"/>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Kerbl</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B,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Kopanas</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G,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Leimkühler</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T, et al. 3d gaussian splatting for real-time radiance field rendering[J]. ACM Transactions on Graphics, 2023, 42(4): 1-14.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17" name="文本框 16">
            <a:extLst>
              <a:ext uri="{FF2B5EF4-FFF2-40B4-BE49-F238E27FC236}">
                <a16:creationId xmlns:a16="http://schemas.microsoft.com/office/drawing/2014/main" id="{222916C7-ADA8-18D3-E6CF-AFEAA697E004}"/>
              </a:ext>
            </a:extLst>
          </p:cNvPr>
          <p:cNvSpPr txBox="1"/>
          <p:nvPr/>
        </p:nvSpPr>
        <p:spPr>
          <a:xfrm>
            <a:off x="21904" y="5959290"/>
            <a:ext cx="1166690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solidFill>
                  <a:prstClr val="black"/>
                </a:solidFill>
                <a:latin typeface="微软雅黑 Light" panose="020B0502040204020203" pitchFamily="34" charset="-122"/>
                <a:ea typeface="微软雅黑 Light" panose="020B0502040204020203" pitchFamily="34" charset="-122"/>
              </a:rPr>
              <a:t>【</a:t>
            </a:r>
            <a:r>
              <a:rPr lang="zh-CN" altLang="en-US" sz="1600" dirty="0">
                <a:solidFill>
                  <a:prstClr val="black"/>
                </a:solidFill>
                <a:latin typeface="微软雅黑 Light" panose="020B0502040204020203" pitchFamily="34" charset="-122"/>
                <a:ea typeface="微软雅黑 Light" panose="020B0502040204020203" pitchFamily="34" charset="-122"/>
              </a:rPr>
              <a:t>注</a:t>
            </a:r>
            <a:r>
              <a:rPr lang="en-US" altLang="zh-CN" sz="1600" dirty="0">
                <a:solidFill>
                  <a:prstClr val="black"/>
                </a:solidFill>
                <a:latin typeface="微软雅黑 Light" panose="020B0502040204020203" pitchFamily="34" charset="-122"/>
                <a:ea typeface="微软雅黑 Light" panose="020B0502040204020203" pitchFamily="34" charset="-122"/>
              </a:rPr>
              <a:t>】</a:t>
            </a:r>
            <a:r>
              <a:rPr lang="zh-CN" altLang="en-US" sz="1600" dirty="0">
                <a:solidFill>
                  <a:prstClr val="black"/>
                </a:solidFill>
                <a:latin typeface="微软雅黑 Light" panose="020B0502040204020203" pitchFamily="34" charset="-122"/>
                <a:ea typeface="微软雅黑 Light" panose="020B0502040204020203" pitchFamily="34" charset="-122"/>
              </a:rPr>
              <a:t>光栅化相关概念可参考：</a:t>
            </a:r>
            <a:r>
              <a:rPr lang="en-US" altLang="zh-CN" sz="1600" dirty="0">
                <a:solidFill>
                  <a:prstClr val="black"/>
                </a:solidFill>
                <a:latin typeface="微软雅黑 Light" panose="020B0502040204020203" pitchFamily="34" charset="-122"/>
                <a:ea typeface="微软雅黑 Light" panose="020B0502040204020203" pitchFamily="34" charset="-122"/>
              </a:rPr>
              <a:t>https://www.bilibili.com/video/BV1tF411x7Cp?vd_source=a373423a16d8334e66fe062bd0837ff0</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2532008408"/>
      </p:ext>
    </p:extLst>
  </p:cSld>
  <p:clrMapOvr>
    <a:masterClrMapping/>
  </p:clrMapOvr>
  <p:transition>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433288">
            <a:off x="7539833" y="2441506"/>
            <a:ext cx="1958348" cy="2038323"/>
            <a:chOff x="4297364" y="903288"/>
            <a:chExt cx="2946834" cy="3067178"/>
          </a:xfrm>
          <a:solidFill>
            <a:schemeClr val="accent1">
              <a:alpha val="13000"/>
            </a:schemeClr>
          </a:solidFill>
        </p:grpSpPr>
        <p:sp>
          <p:nvSpPr>
            <p:cNvPr id="3"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4"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6"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7"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grpSp>
      <p:sp>
        <p:nvSpPr>
          <p:cNvPr id="23" name="文本框 22"/>
          <p:cNvSpPr txBox="1"/>
          <p:nvPr/>
        </p:nvSpPr>
        <p:spPr>
          <a:xfrm>
            <a:off x="8024897" y="2774078"/>
            <a:ext cx="1322798" cy="1200329"/>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rPr>
              <a:t>04</a:t>
            </a:r>
            <a:endParaRPr kumimoji="0" lang="zh-CN" altLang="en-US"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4" name="矩形 8"/>
          <p:cNvSpPr/>
          <p:nvPr/>
        </p:nvSpPr>
        <p:spPr>
          <a:xfrm>
            <a:off x="2616740" y="3075057"/>
            <a:ext cx="4513984" cy="70788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实验结果及分析</a:t>
            </a:r>
          </a:p>
        </p:txBody>
      </p:sp>
      <p:grpSp>
        <p:nvGrpSpPr>
          <p:cNvPr id="8" name="组合 7">
            <a:extLst>
              <a:ext uri="{FF2B5EF4-FFF2-40B4-BE49-F238E27FC236}">
                <a16:creationId xmlns:a16="http://schemas.microsoft.com/office/drawing/2014/main" id="{809EAD88-D0A0-4963-6D68-F0E38904F8E3}"/>
              </a:ext>
            </a:extLst>
          </p:cNvPr>
          <p:cNvGrpSpPr/>
          <p:nvPr/>
        </p:nvGrpSpPr>
        <p:grpSpPr>
          <a:xfrm>
            <a:off x="-161925" y="129540"/>
            <a:ext cx="2284730" cy="636270"/>
            <a:chOff x="1984" y="111"/>
            <a:chExt cx="3598" cy="1002"/>
          </a:xfrm>
        </p:grpSpPr>
        <p:sp>
          <p:nvSpPr>
            <p:cNvPr id="9" name="任意多边形 2">
              <a:extLst>
                <a:ext uri="{FF2B5EF4-FFF2-40B4-BE49-F238E27FC236}">
                  <a16:creationId xmlns:a16="http://schemas.microsoft.com/office/drawing/2014/main" id="{30DFBF40-A896-0D25-476E-0C36C4468909}"/>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10" name="图片 9">
              <a:extLst>
                <a:ext uri="{FF2B5EF4-FFF2-40B4-BE49-F238E27FC236}">
                  <a16:creationId xmlns:a16="http://schemas.microsoft.com/office/drawing/2014/main" id="{AF9C57F1-A177-E2E7-385D-B07904B1CA37}"/>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1" name="矩形: 圆角 4">
            <a:extLst>
              <a:ext uri="{FF2B5EF4-FFF2-40B4-BE49-F238E27FC236}">
                <a16:creationId xmlns:a16="http://schemas.microsoft.com/office/drawing/2014/main" id="{85D60DF1-11B2-A093-C52B-B6092BF1208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4251604185"/>
      </p:ext>
    </p:extLst>
  </p:cSld>
  <p:clrMapOvr>
    <a:masterClrMapping/>
  </p:clrMapOvr>
  <p:transition>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990655"/>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定性评估</a:t>
            </a:r>
          </a:p>
        </p:txBody>
      </p:sp>
      <p:sp>
        <p:nvSpPr>
          <p:cNvPr id="11" name="文本框 10">
            <a:extLst>
              <a:ext uri="{FF2B5EF4-FFF2-40B4-BE49-F238E27FC236}">
                <a16:creationId xmlns:a16="http://schemas.microsoft.com/office/drawing/2014/main" id="{700FA345-A502-6190-8C9B-4138EDA26693}"/>
              </a:ext>
            </a:extLst>
          </p:cNvPr>
          <p:cNvSpPr txBox="1"/>
          <p:nvPr/>
        </p:nvSpPr>
        <p:spPr>
          <a:xfrm>
            <a:off x="11551237" y="3670473"/>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pic>
        <p:nvPicPr>
          <p:cNvPr id="8" name="图片 7">
            <a:extLst>
              <a:ext uri="{FF2B5EF4-FFF2-40B4-BE49-F238E27FC236}">
                <a16:creationId xmlns:a16="http://schemas.microsoft.com/office/drawing/2014/main" id="{D47CDD73-6933-8129-D274-11F09000F57E}"/>
              </a:ext>
            </a:extLst>
          </p:cNvPr>
          <p:cNvPicPr>
            <a:picLocks noChangeAspect="1"/>
          </p:cNvPicPr>
          <p:nvPr/>
        </p:nvPicPr>
        <p:blipFill>
          <a:blip r:embed="rId5"/>
          <a:stretch>
            <a:fillRect/>
          </a:stretch>
        </p:blipFill>
        <p:spPr>
          <a:xfrm>
            <a:off x="483244" y="2521831"/>
            <a:ext cx="11067993" cy="2562255"/>
          </a:xfrm>
          <a:prstGeom prst="rect">
            <a:avLst/>
          </a:prstGeom>
        </p:spPr>
      </p:pic>
      <p:sp>
        <p:nvSpPr>
          <p:cNvPr id="9" name="文本框 8">
            <a:extLst>
              <a:ext uri="{FF2B5EF4-FFF2-40B4-BE49-F238E27FC236}">
                <a16:creationId xmlns:a16="http://schemas.microsoft.com/office/drawing/2014/main" id="{4780D389-2AA1-177C-A282-4382DABAD9D0}"/>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Kerbl</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B,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Kopanas</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G,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Leimkühler</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T, et al. 3d gaussian splatting for real-time radiance field rendering[J]. ACM Transactions on Graphics, 2023, 42(4): 1-14.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2780110041"/>
      </p:ext>
    </p:extLst>
  </p:cSld>
  <p:clrMapOvr>
    <a:masterClrMapping/>
  </p:clrMapOvr>
  <p:transition>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990655"/>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定性评估</a:t>
            </a:r>
          </a:p>
        </p:txBody>
      </p:sp>
      <p:sp>
        <p:nvSpPr>
          <p:cNvPr id="11" name="文本框 10">
            <a:extLst>
              <a:ext uri="{FF2B5EF4-FFF2-40B4-BE49-F238E27FC236}">
                <a16:creationId xmlns:a16="http://schemas.microsoft.com/office/drawing/2014/main" id="{700FA345-A502-6190-8C9B-4138EDA26693}"/>
              </a:ext>
            </a:extLst>
          </p:cNvPr>
          <p:cNvSpPr txBox="1"/>
          <p:nvPr/>
        </p:nvSpPr>
        <p:spPr>
          <a:xfrm>
            <a:off x="11551237" y="3670473"/>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9" name="文本框 8">
            <a:extLst>
              <a:ext uri="{FF2B5EF4-FFF2-40B4-BE49-F238E27FC236}">
                <a16:creationId xmlns:a16="http://schemas.microsoft.com/office/drawing/2014/main" id="{4780D389-2AA1-177C-A282-4382DABAD9D0}"/>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Kerbl</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B,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Kopanas</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G,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Leimkühler</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T, et al. 3d gaussian splatting for real-time radiance field rendering[J]. ACM Transactions on Graphics, 2023, 42(4): 1-14.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pic>
        <p:nvPicPr>
          <p:cNvPr id="10" name="图片 9">
            <a:extLst>
              <a:ext uri="{FF2B5EF4-FFF2-40B4-BE49-F238E27FC236}">
                <a16:creationId xmlns:a16="http://schemas.microsoft.com/office/drawing/2014/main" id="{FB6206AF-E8C7-5BB7-70FA-F8F3E2D2727D}"/>
              </a:ext>
            </a:extLst>
          </p:cNvPr>
          <p:cNvPicPr>
            <a:picLocks noChangeAspect="1"/>
          </p:cNvPicPr>
          <p:nvPr/>
        </p:nvPicPr>
        <p:blipFill>
          <a:blip r:embed="rId5"/>
          <a:stretch>
            <a:fillRect/>
          </a:stretch>
        </p:blipFill>
        <p:spPr>
          <a:xfrm>
            <a:off x="1204457" y="2226191"/>
            <a:ext cx="9783085" cy="3592658"/>
          </a:xfrm>
          <a:prstGeom prst="rect">
            <a:avLst/>
          </a:prstGeom>
        </p:spPr>
      </p:pic>
    </p:spTree>
    <p:extLst>
      <p:ext uri="{BB962C8B-B14F-4D97-AF65-F5344CB8AC3E}">
        <p14:creationId xmlns:p14="http://schemas.microsoft.com/office/powerpoint/2010/main" val="523577489"/>
      </p:ext>
    </p:extLst>
  </p:cSld>
  <p:clrMapOvr>
    <a:masterClrMapping/>
  </p:clrMapOvr>
  <p:transition>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990655"/>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lang="zh-CN" altLang="en-US" sz="2800" b="1" dirty="0">
                <a:solidFill>
                  <a:prstClr val="black"/>
                </a:solidFill>
                <a:latin typeface="微软雅黑" panose="020B0503020204020204" charset="-122"/>
                <a:ea typeface="微软雅黑" panose="020B0503020204020204" charset="-122"/>
              </a:rPr>
              <a:t>质量</a:t>
            </a:r>
            <a:r>
              <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评估</a:t>
            </a:r>
          </a:p>
        </p:txBody>
      </p:sp>
      <p:sp>
        <p:nvSpPr>
          <p:cNvPr id="11" name="文本框 10">
            <a:extLst>
              <a:ext uri="{FF2B5EF4-FFF2-40B4-BE49-F238E27FC236}">
                <a16:creationId xmlns:a16="http://schemas.microsoft.com/office/drawing/2014/main" id="{700FA345-A502-6190-8C9B-4138EDA26693}"/>
              </a:ext>
            </a:extLst>
          </p:cNvPr>
          <p:cNvSpPr txBox="1"/>
          <p:nvPr/>
        </p:nvSpPr>
        <p:spPr>
          <a:xfrm>
            <a:off x="11551237" y="3670473"/>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9" name="文本框 8">
            <a:extLst>
              <a:ext uri="{FF2B5EF4-FFF2-40B4-BE49-F238E27FC236}">
                <a16:creationId xmlns:a16="http://schemas.microsoft.com/office/drawing/2014/main" id="{4780D389-2AA1-177C-A282-4382DABAD9D0}"/>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Kerbl</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B,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Kopanas</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G,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Leimkühler</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T, et al. 3d gaussian splatting for real-time radiance field rendering[J]. ACM Transactions on Graphics, 2023, 42(4): 1-14.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pic>
        <p:nvPicPr>
          <p:cNvPr id="5" name="图片 4">
            <a:extLst>
              <a:ext uri="{FF2B5EF4-FFF2-40B4-BE49-F238E27FC236}">
                <a16:creationId xmlns:a16="http://schemas.microsoft.com/office/drawing/2014/main" id="{0258BF63-79F4-7275-93F1-9D0C722D5726}"/>
              </a:ext>
            </a:extLst>
          </p:cNvPr>
          <p:cNvPicPr>
            <a:picLocks noChangeAspect="1"/>
          </p:cNvPicPr>
          <p:nvPr/>
        </p:nvPicPr>
        <p:blipFill>
          <a:blip r:embed="rId5"/>
          <a:stretch>
            <a:fillRect/>
          </a:stretch>
        </p:blipFill>
        <p:spPr>
          <a:xfrm>
            <a:off x="7166113" y="1110428"/>
            <a:ext cx="4243792" cy="5182116"/>
          </a:xfrm>
          <a:prstGeom prst="rect">
            <a:avLst/>
          </a:prstGeom>
        </p:spPr>
      </p:pic>
      <p:pic>
        <p:nvPicPr>
          <p:cNvPr id="8" name="图片 7">
            <a:extLst>
              <a:ext uri="{FF2B5EF4-FFF2-40B4-BE49-F238E27FC236}">
                <a16:creationId xmlns:a16="http://schemas.microsoft.com/office/drawing/2014/main" id="{D78625E0-B02D-DBC4-58F9-9B4718B74292}"/>
              </a:ext>
            </a:extLst>
          </p:cNvPr>
          <p:cNvPicPr>
            <a:picLocks noChangeAspect="1"/>
          </p:cNvPicPr>
          <p:nvPr/>
        </p:nvPicPr>
        <p:blipFill>
          <a:blip r:embed="rId6"/>
          <a:stretch>
            <a:fillRect/>
          </a:stretch>
        </p:blipFill>
        <p:spPr>
          <a:xfrm>
            <a:off x="224018" y="2219281"/>
            <a:ext cx="6827432" cy="3233751"/>
          </a:xfrm>
          <a:prstGeom prst="rect">
            <a:avLst/>
          </a:prstGeom>
        </p:spPr>
      </p:pic>
    </p:spTree>
    <p:extLst>
      <p:ext uri="{BB962C8B-B14F-4D97-AF65-F5344CB8AC3E}">
        <p14:creationId xmlns:p14="http://schemas.microsoft.com/office/powerpoint/2010/main" val="235400163"/>
      </p:ext>
    </p:extLst>
  </p:cSld>
  <p:clrMapOvr>
    <a:masterClrMapping/>
  </p:clrMapOvr>
  <p:transition>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990655"/>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lang="zh-CN" altLang="en-US" sz="2800" b="1" dirty="0">
                <a:solidFill>
                  <a:prstClr val="black"/>
                </a:solidFill>
                <a:latin typeface="微软雅黑" panose="020B0503020204020204" charset="-122"/>
                <a:ea typeface="微软雅黑" panose="020B0503020204020204" charset="-122"/>
              </a:rPr>
              <a:t>质量</a:t>
            </a:r>
            <a:r>
              <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评估</a:t>
            </a:r>
            <a:r>
              <a:rPr kumimoji="0" lang="en-US" altLang="zh-CN"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r>
              <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不同迭代次数下的质量</a:t>
            </a:r>
            <a:r>
              <a:rPr kumimoji="0" lang="en-US" altLang="zh-CN"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1" name="文本框 10">
            <a:extLst>
              <a:ext uri="{FF2B5EF4-FFF2-40B4-BE49-F238E27FC236}">
                <a16:creationId xmlns:a16="http://schemas.microsoft.com/office/drawing/2014/main" id="{700FA345-A502-6190-8C9B-4138EDA26693}"/>
              </a:ext>
            </a:extLst>
          </p:cNvPr>
          <p:cNvSpPr txBox="1"/>
          <p:nvPr/>
        </p:nvSpPr>
        <p:spPr>
          <a:xfrm>
            <a:off x="11551237" y="3670473"/>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9" name="文本框 8">
            <a:extLst>
              <a:ext uri="{FF2B5EF4-FFF2-40B4-BE49-F238E27FC236}">
                <a16:creationId xmlns:a16="http://schemas.microsoft.com/office/drawing/2014/main" id="{4780D389-2AA1-177C-A282-4382DABAD9D0}"/>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Kerbl</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B,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Kopanas</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G,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Leimkühler</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T, et al. 3d gaussian splatting for real-time radiance field rendering[J]. ACM Transactions on Graphics, 2023, 42(4): 1-14.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pic>
        <p:nvPicPr>
          <p:cNvPr id="6" name="图片 5">
            <a:extLst>
              <a:ext uri="{FF2B5EF4-FFF2-40B4-BE49-F238E27FC236}">
                <a16:creationId xmlns:a16="http://schemas.microsoft.com/office/drawing/2014/main" id="{6C73DDD2-18A8-3A28-9314-6EAB5913C3F1}"/>
              </a:ext>
            </a:extLst>
          </p:cNvPr>
          <p:cNvPicPr>
            <a:picLocks noChangeAspect="1"/>
          </p:cNvPicPr>
          <p:nvPr/>
        </p:nvPicPr>
        <p:blipFill>
          <a:blip r:embed="rId5"/>
          <a:stretch>
            <a:fillRect/>
          </a:stretch>
        </p:blipFill>
        <p:spPr>
          <a:xfrm>
            <a:off x="2476261" y="1790889"/>
            <a:ext cx="6735785" cy="4275871"/>
          </a:xfrm>
          <a:prstGeom prst="rect">
            <a:avLst/>
          </a:prstGeom>
        </p:spPr>
      </p:pic>
    </p:spTree>
    <p:extLst>
      <p:ext uri="{BB962C8B-B14F-4D97-AF65-F5344CB8AC3E}">
        <p14:creationId xmlns:p14="http://schemas.microsoft.com/office/powerpoint/2010/main" val="1826245585"/>
      </p:ext>
    </p:extLst>
  </p:cSld>
  <p:clrMapOvr>
    <a:masterClrMapping/>
  </p:clrMapOvr>
  <p:transition>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21437AC-A733-DEC5-C7F2-55BC6CE4B7F1}"/>
              </a:ext>
            </a:extLst>
          </p:cNvPr>
          <p:cNvPicPr>
            <a:picLocks noChangeAspect="1"/>
          </p:cNvPicPr>
          <p:nvPr/>
        </p:nvPicPr>
        <p:blipFill>
          <a:blip r:embed="rId5"/>
          <a:stretch>
            <a:fillRect/>
          </a:stretch>
        </p:blipFill>
        <p:spPr>
          <a:xfrm>
            <a:off x="483244" y="2548452"/>
            <a:ext cx="11333899" cy="2864498"/>
          </a:xfrm>
          <a:prstGeom prst="rect">
            <a:avLst/>
          </a:prstGeom>
        </p:spPr>
      </p:pic>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990655"/>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lang="zh-CN" altLang="en-US" sz="2800" b="1" dirty="0">
                <a:solidFill>
                  <a:prstClr val="black"/>
                </a:solidFill>
                <a:latin typeface="微软雅黑" panose="020B0503020204020204" charset="-122"/>
                <a:ea typeface="微软雅黑" panose="020B0503020204020204" charset="-122"/>
              </a:rPr>
              <a:t>消融实验</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1" name="文本框 10">
            <a:extLst>
              <a:ext uri="{FF2B5EF4-FFF2-40B4-BE49-F238E27FC236}">
                <a16:creationId xmlns:a16="http://schemas.microsoft.com/office/drawing/2014/main" id="{700FA345-A502-6190-8C9B-4138EDA26693}"/>
              </a:ext>
            </a:extLst>
          </p:cNvPr>
          <p:cNvSpPr txBox="1"/>
          <p:nvPr/>
        </p:nvSpPr>
        <p:spPr>
          <a:xfrm>
            <a:off x="11551237" y="3670473"/>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9" name="文本框 8">
            <a:extLst>
              <a:ext uri="{FF2B5EF4-FFF2-40B4-BE49-F238E27FC236}">
                <a16:creationId xmlns:a16="http://schemas.microsoft.com/office/drawing/2014/main" id="{4780D389-2AA1-177C-A282-4382DABAD9D0}"/>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Kerbl</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B,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Kopanas</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G,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Leimkühler</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T, et al. 3d gaussian splatting for real-time radiance field rendering[J]. ACM Transactions on Graphics, 2023, 42(4): 1-14.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1659081109"/>
      </p:ext>
    </p:extLst>
  </p:cSld>
  <p:clrMapOvr>
    <a:masterClrMapping/>
  </p:clrMapOvr>
  <p:transition>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218572" y="-499582"/>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no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grpSp>
      <p:sp>
        <p:nvSpPr>
          <p:cNvPr id="2" name="文本框 1"/>
          <p:cNvSpPr txBox="1"/>
          <p:nvPr/>
        </p:nvSpPr>
        <p:spPr>
          <a:xfrm>
            <a:off x="2989080" y="2133295"/>
            <a:ext cx="1955165" cy="2123658"/>
          </a:xfrm>
          <a:prstGeom prst="rect">
            <a:avLst/>
          </a:prstGeom>
          <a:noFill/>
        </p:spPr>
        <p:txBody>
          <a:bodyPr wrap="square" rtlCol="0">
            <a:spAutoFit/>
          </a:bodyPr>
          <a:lstStyle/>
          <a:p>
            <a:r>
              <a:rPr lang="zh-CN" altLang="en-US" sz="6600" b="1" dirty="0">
                <a:latin typeface="微软雅黑" panose="020B0503020204020204" charset="-122"/>
                <a:ea typeface="微软雅黑" panose="020B0503020204020204" charset="-122"/>
              </a:rPr>
              <a:t>目</a:t>
            </a:r>
            <a:r>
              <a:rPr lang="en-US" altLang="zh-CN" sz="6600" b="1" dirty="0">
                <a:latin typeface="微软雅黑" panose="020B0503020204020204" charset="-122"/>
                <a:ea typeface="微软雅黑" panose="020B0503020204020204" charset="-122"/>
              </a:rPr>
              <a:t> </a:t>
            </a:r>
            <a:r>
              <a:rPr lang="zh-CN" altLang="en-US" sz="6600" b="1" dirty="0">
                <a:latin typeface="微软雅黑" panose="020B0503020204020204" charset="-122"/>
                <a:ea typeface="微软雅黑" panose="020B0503020204020204" charset="-122"/>
              </a:rPr>
              <a:t>录</a:t>
            </a:r>
          </a:p>
        </p:txBody>
      </p:sp>
      <p:sp>
        <p:nvSpPr>
          <p:cNvPr id="6" name="文本框 5"/>
          <p:cNvSpPr txBox="1"/>
          <p:nvPr/>
        </p:nvSpPr>
        <p:spPr>
          <a:xfrm>
            <a:off x="5188585" y="1088390"/>
            <a:ext cx="4121150" cy="4769485"/>
          </a:xfrm>
          <a:prstGeom prst="rect">
            <a:avLst/>
          </a:prstGeom>
          <a:noFill/>
        </p:spPr>
        <p:txBody>
          <a:bodyPr wrap="square" rtlCol="0">
            <a:spAutoFit/>
          </a:bodyPr>
          <a:lstStyle/>
          <a:p>
            <a:r>
              <a:rPr lang="zh-CN" altLang="en-US" sz="2800" b="1" dirty="0">
                <a:effectLst/>
                <a:latin typeface="微软雅黑" panose="020B0503020204020204" charset="-122"/>
                <a:ea typeface="微软雅黑" panose="020B0503020204020204" charset="-122"/>
              </a:rPr>
              <a:t>一、研究背景</a:t>
            </a:r>
            <a:endParaRPr lang="en-US" altLang="zh-CN" sz="2800" b="1" dirty="0">
              <a:latin typeface="微软雅黑" panose="020B0503020204020204" charset="-122"/>
              <a:ea typeface="微软雅黑" panose="020B0503020204020204" charset="-122"/>
            </a:endParaRPr>
          </a:p>
          <a:p>
            <a:endParaRPr lang="en-US" altLang="zh-CN" sz="2800" b="1" dirty="0">
              <a:effectLst/>
              <a:latin typeface="微软雅黑" panose="020B0503020204020204" charset="-122"/>
              <a:ea typeface="微软雅黑" panose="020B0503020204020204" charset="-122"/>
            </a:endParaRPr>
          </a:p>
          <a:p>
            <a:r>
              <a:rPr lang="zh-CN" altLang="en-US" sz="2800" b="1" dirty="0">
                <a:effectLst/>
                <a:latin typeface="微软雅黑" panose="020B0503020204020204" charset="-122"/>
                <a:ea typeface="微软雅黑" panose="020B0503020204020204" charset="-122"/>
              </a:rPr>
              <a:t>二</a:t>
            </a:r>
            <a:r>
              <a:rPr lang="zh-CN" altLang="en-US" sz="2800" b="1" dirty="0">
                <a:latin typeface="微软雅黑" panose="020B0503020204020204" charset="-122"/>
                <a:ea typeface="微软雅黑" panose="020B0503020204020204" charset="-122"/>
              </a:rPr>
              <a:t>、文章创新点</a:t>
            </a:r>
            <a:endParaRPr lang="en-US" altLang="zh-CN" sz="2800" b="1" dirty="0">
              <a:latin typeface="微软雅黑" panose="020B0503020204020204" charset="-122"/>
              <a:ea typeface="微软雅黑" panose="020B0503020204020204" charset="-122"/>
            </a:endParaRPr>
          </a:p>
          <a:p>
            <a:endParaRPr lang="zh-CN" altLang="en-US" sz="2800" b="1" dirty="0">
              <a:effectLst/>
              <a:latin typeface="微软雅黑" panose="020B0503020204020204" charset="-122"/>
              <a:ea typeface="微软雅黑" panose="020B0503020204020204" charset="-122"/>
            </a:endParaRPr>
          </a:p>
          <a:p>
            <a:r>
              <a:rPr lang="zh-CN" altLang="en-US" sz="2800" b="1" dirty="0">
                <a:effectLst/>
                <a:latin typeface="微软雅黑" panose="020B0503020204020204" charset="-122"/>
                <a:ea typeface="微软雅黑" panose="020B0503020204020204" charset="-122"/>
                <a:sym typeface="+mn-ea"/>
              </a:rPr>
              <a:t>三、研究内容</a:t>
            </a:r>
            <a:endParaRPr lang="en-US" altLang="zh-CN" sz="2800" b="1" dirty="0">
              <a:latin typeface="微软雅黑" panose="020B0503020204020204" charset="-122"/>
              <a:ea typeface="微软雅黑" panose="020B0503020204020204" charset="-122"/>
              <a:sym typeface="+mn-ea"/>
            </a:endParaRPr>
          </a:p>
          <a:p>
            <a:endParaRPr lang="en-US" altLang="zh-CN" sz="2800" b="1" dirty="0">
              <a:effectLst/>
              <a:latin typeface="微软雅黑" panose="020B0503020204020204" charset="-122"/>
              <a:ea typeface="微软雅黑" panose="020B0503020204020204" charset="-122"/>
              <a:sym typeface="+mn-ea"/>
            </a:endParaRPr>
          </a:p>
          <a:p>
            <a:r>
              <a:rPr lang="zh-CN" altLang="en-US" sz="2800" b="1" dirty="0">
                <a:latin typeface="微软雅黑" panose="020B0503020204020204" charset="-122"/>
                <a:ea typeface="微软雅黑" panose="020B0503020204020204" charset="-122"/>
                <a:sym typeface="+mn-ea"/>
              </a:rPr>
              <a:t>四、实验和结果分析</a:t>
            </a:r>
          </a:p>
          <a:p>
            <a:endParaRPr lang="zh-CN" altLang="en-US" sz="2800" b="1" dirty="0">
              <a:latin typeface="微软雅黑" panose="020B0503020204020204" charset="-122"/>
              <a:ea typeface="微软雅黑" panose="020B0503020204020204" charset="-122"/>
              <a:sym typeface="+mn-ea"/>
            </a:endParaRPr>
          </a:p>
          <a:p>
            <a:r>
              <a:rPr lang="zh-CN" altLang="en-US" sz="2800" b="1" dirty="0">
                <a:latin typeface="微软雅黑" panose="020B0503020204020204" charset="-122"/>
                <a:ea typeface="微软雅黑" panose="020B0503020204020204" charset="-122"/>
                <a:sym typeface="+mn-ea"/>
              </a:rPr>
              <a:t>五、结论</a:t>
            </a:r>
            <a:endParaRPr lang="en-US" altLang="zh-CN" sz="2800" b="1" dirty="0">
              <a:effectLst/>
              <a:latin typeface="微软雅黑" panose="020B0503020204020204" charset="-122"/>
              <a:ea typeface="微软雅黑" panose="020B0503020204020204" charset="-122"/>
              <a:sym typeface="+mn-ea"/>
            </a:endParaRPr>
          </a:p>
          <a:p>
            <a:endParaRPr lang="en-US" altLang="zh-CN" sz="2800" b="1" dirty="0">
              <a:effectLst/>
              <a:latin typeface="微软雅黑" panose="020B0503020204020204" charset="-122"/>
              <a:ea typeface="微软雅黑" panose="020B0503020204020204" charset="-122"/>
            </a:endParaRPr>
          </a:p>
          <a:p>
            <a:endParaRPr lang="zh-CN" altLang="en-US" sz="2400" b="1" dirty="0">
              <a:effectLst/>
              <a:latin typeface="微软雅黑" panose="020B0503020204020204" charset="-122"/>
              <a:ea typeface="微软雅黑" panose="020B0503020204020204" charset="-122"/>
            </a:endParaRPr>
          </a:p>
        </p:txBody>
      </p:sp>
      <p:sp>
        <p:nvSpPr>
          <p:cNvPr id="10" name="文本框 9"/>
          <p:cNvSpPr txBox="1"/>
          <p:nvPr/>
        </p:nvSpPr>
        <p:spPr>
          <a:xfrm rot="5400000">
            <a:off x="1347470" y="2953385"/>
            <a:ext cx="5718175" cy="768350"/>
          </a:xfrm>
          <a:prstGeom prst="rect">
            <a:avLst/>
          </a:prstGeom>
          <a:noFill/>
        </p:spPr>
        <p:txBody>
          <a:bodyPr wrap="square" rtlCol="0" anchor="t">
            <a:spAutoFit/>
          </a:bodyPr>
          <a:lstStyle/>
          <a:p>
            <a:pPr algn="ctr"/>
            <a:r>
              <a:rPr lang="en-US" altLang="zh-CN" sz="4400">
                <a:solidFill>
                  <a:schemeClr val="tx1"/>
                </a:solidFill>
                <a:latin typeface="黑体" panose="02010609060101010101" charset="-122"/>
                <a:ea typeface="黑体" panose="02010609060101010101" charset="-122"/>
                <a:sym typeface="+mn-ea"/>
              </a:rPr>
              <a:t>contents</a:t>
            </a:r>
          </a:p>
        </p:txBody>
      </p:sp>
      <p:grpSp>
        <p:nvGrpSpPr>
          <p:cNvPr id="7" name="组合 6">
            <a:extLst>
              <a:ext uri="{FF2B5EF4-FFF2-40B4-BE49-F238E27FC236}">
                <a16:creationId xmlns:a16="http://schemas.microsoft.com/office/drawing/2014/main" id="{8E5E0ACD-AD5F-F7BA-B3C9-151492733725}"/>
              </a:ext>
            </a:extLst>
          </p:cNvPr>
          <p:cNvGrpSpPr/>
          <p:nvPr/>
        </p:nvGrpSpPr>
        <p:grpSpPr>
          <a:xfrm>
            <a:off x="-161925" y="129540"/>
            <a:ext cx="2284730" cy="636270"/>
            <a:chOff x="1984" y="111"/>
            <a:chExt cx="3598" cy="1002"/>
          </a:xfrm>
        </p:grpSpPr>
        <p:sp>
          <p:nvSpPr>
            <p:cNvPr id="11" name="任意多边形 2">
              <a:extLst>
                <a:ext uri="{FF2B5EF4-FFF2-40B4-BE49-F238E27FC236}">
                  <a16:creationId xmlns:a16="http://schemas.microsoft.com/office/drawing/2014/main" id="{871B6213-5CFD-C660-6D81-CA64EA31EDFD}"/>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77F7C4E8-BAE6-26EC-430F-9489CE0F808F}"/>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4" name="矩形: 圆角 4">
            <a:extLst>
              <a:ext uri="{FF2B5EF4-FFF2-40B4-BE49-F238E27FC236}">
                <a16:creationId xmlns:a16="http://schemas.microsoft.com/office/drawing/2014/main" id="{F87A37DE-1E61-5B2D-DD15-1AFDA49DF754}"/>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Tree>
  </p:cSld>
  <p:clrMapOvr>
    <a:masterClrMapping/>
  </p:clrMapOvr>
  <p:transition>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433288">
            <a:off x="6625433" y="2409838"/>
            <a:ext cx="1958348" cy="2038323"/>
            <a:chOff x="4297364" y="903288"/>
            <a:chExt cx="2946834" cy="3067178"/>
          </a:xfrm>
          <a:solidFill>
            <a:schemeClr val="accent1">
              <a:alpha val="13000"/>
            </a:schemeClr>
          </a:solidFill>
        </p:grpSpPr>
        <p:sp>
          <p:nvSpPr>
            <p:cNvPr id="3"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4"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6"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7"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grpSp>
      <p:sp>
        <p:nvSpPr>
          <p:cNvPr id="23" name="文本框 22"/>
          <p:cNvSpPr txBox="1"/>
          <p:nvPr/>
        </p:nvSpPr>
        <p:spPr>
          <a:xfrm>
            <a:off x="6938115" y="2742410"/>
            <a:ext cx="1322798" cy="1200329"/>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rPr>
              <a:t>05</a:t>
            </a:r>
            <a:endParaRPr kumimoji="0" lang="zh-CN" altLang="en-US"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4" name="矩形 8"/>
          <p:cNvSpPr/>
          <p:nvPr/>
        </p:nvSpPr>
        <p:spPr>
          <a:xfrm>
            <a:off x="4448738" y="3043389"/>
            <a:ext cx="1767586" cy="70788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结论</a:t>
            </a:r>
          </a:p>
        </p:txBody>
      </p:sp>
      <p:grpSp>
        <p:nvGrpSpPr>
          <p:cNvPr id="8" name="组合 7">
            <a:extLst>
              <a:ext uri="{FF2B5EF4-FFF2-40B4-BE49-F238E27FC236}">
                <a16:creationId xmlns:a16="http://schemas.microsoft.com/office/drawing/2014/main" id="{809EAD88-D0A0-4963-6D68-F0E38904F8E3}"/>
              </a:ext>
            </a:extLst>
          </p:cNvPr>
          <p:cNvGrpSpPr/>
          <p:nvPr/>
        </p:nvGrpSpPr>
        <p:grpSpPr>
          <a:xfrm>
            <a:off x="-161925" y="129540"/>
            <a:ext cx="2284730" cy="636270"/>
            <a:chOff x="1984" y="111"/>
            <a:chExt cx="3598" cy="1002"/>
          </a:xfrm>
        </p:grpSpPr>
        <p:sp>
          <p:nvSpPr>
            <p:cNvPr id="9" name="任意多边形 2">
              <a:extLst>
                <a:ext uri="{FF2B5EF4-FFF2-40B4-BE49-F238E27FC236}">
                  <a16:creationId xmlns:a16="http://schemas.microsoft.com/office/drawing/2014/main" id="{30DFBF40-A896-0D25-476E-0C36C4468909}"/>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10" name="图片 9">
              <a:extLst>
                <a:ext uri="{FF2B5EF4-FFF2-40B4-BE49-F238E27FC236}">
                  <a16:creationId xmlns:a16="http://schemas.microsoft.com/office/drawing/2014/main" id="{AF9C57F1-A177-E2E7-385D-B07904B1CA37}"/>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1" name="矩形: 圆角 4">
            <a:extLst>
              <a:ext uri="{FF2B5EF4-FFF2-40B4-BE49-F238E27FC236}">
                <a16:creationId xmlns:a16="http://schemas.microsoft.com/office/drawing/2014/main" id="{85D60DF1-11B2-A093-C52B-B6092BF1208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3778147850"/>
      </p:ext>
    </p:extLst>
  </p:cSld>
  <p:clrMapOvr>
    <a:masterClrMapping/>
  </p:clrMapOvr>
  <p:transition>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cs typeface="+mn-ea"/>
                <a:sym typeface="+mn-lt"/>
              </a:endParaRPr>
            </a:p>
          </p:txBody>
        </p:sp>
      </p:grpSp>
      <p:sp>
        <p:nvSpPr>
          <p:cNvPr id="7" name="文本框 6"/>
          <p:cNvSpPr txBox="1"/>
          <p:nvPr/>
        </p:nvSpPr>
        <p:spPr>
          <a:xfrm>
            <a:off x="678815" y="197485"/>
            <a:ext cx="1218079" cy="523220"/>
          </a:xfrm>
          <a:prstGeom prst="rect">
            <a:avLst/>
          </a:prstGeom>
          <a:noFill/>
        </p:spPr>
        <p:txBody>
          <a:bodyPr wrap="square" rtlCol="0">
            <a:spAutoFit/>
          </a:bodyPr>
          <a:lstStyle/>
          <a:p>
            <a:r>
              <a:rPr lang="zh-CN" altLang="en-US" sz="2800" b="1" dirty="0">
                <a:solidFill>
                  <a:srgbClr val="4472C4"/>
                </a:solidFill>
                <a:latin typeface="微软雅黑" panose="020B0503020204020204" charset="-122"/>
                <a:ea typeface="微软雅黑" panose="020B0503020204020204" charset="-122"/>
                <a:sym typeface="+mn-ea"/>
              </a:rPr>
              <a:t>结  论</a:t>
            </a:r>
            <a:endParaRPr lang="zh-CN" altLang="en-US" sz="2400" b="1" dirty="0">
              <a:solidFill>
                <a:srgbClr val="4472C4"/>
              </a:solidFill>
              <a:effectLst/>
              <a:latin typeface="微软雅黑" panose="020B0503020204020204" charset="-122"/>
              <a:ea typeface="微软雅黑" panose="020B0503020204020204" charset="-122"/>
              <a:sym typeface="+mn-ea"/>
            </a:endParaRPr>
          </a:p>
        </p:txBody>
      </p:sp>
      <p:cxnSp>
        <p:nvCxnSpPr>
          <p:cNvPr id="11" name="直接连接符 10"/>
          <p:cNvCxnSpPr/>
          <p:nvPr/>
        </p:nvCxnSpPr>
        <p:spPr>
          <a:xfrm>
            <a:off x="0" y="6415691"/>
            <a:ext cx="12172629" cy="0"/>
          </a:xfrm>
          <a:prstGeom prst="line">
            <a:avLst/>
          </a:prstGeom>
          <a:ln w="28575" cmpd="thickThin"/>
        </p:spPr>
        <p:style>
          <a:lnRef idx="1">
            <a:schemeClr val="accent1"/>
          </a:lnRef>
          <a:fillRef idx="0">
            <a:schemeClr val="accent1"/>
          </a:fillRef>
          <a:effectRef idx="0">
            <a:schemeClr val="accent1"/>
          </a:effectRef>
          <a:fontRef idx="minor">
            <a:schemeClr val="tx1"/>
          </a:fontRef>
        </p:style>
      </p:cxnSp>
      <p:sp>
        <p:nvSpPr>
          <p:cNvPr id="13" name="矩形: 圆角 4">
            <a:extLst>
              <a:ext uri="{FF2B5EF4-FFF2-40B4-BE49-F238E27FC236}">
                <a16:creationId xmlns:a16="http://schemas.microsoft.com/office/drawing/2014/main" id="{4DF1F1FC-A47B-A170-D1B3-FC498ACF2922}"/>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1A4F8110-09A3-8810-6F04-D5A3853D4066}"/>
              </a:ext>
            </a:extLst>
          </p:cNvPr>
          <p:cNvSpPr txBox="1"/>
          <p:nvPr/>
        </p:nvSpPr>
        <p:spPr>
          <a:xfrm>
            <a:off x="902680" y="1070732"/>
            <a:ext cx="10219207" cy="1363065"/>
          </a:xfrm>
          <a:prstGeom prst="rect">
            <a:avLst/>
          </a:prstGeom>
          <a:noFill/>
        </p:spPr>
        <p:txBody>
          <a:bodyPr wrap="square" rtlCol="0">
            <a:spAutoFit/>
          </a:bodyPr>
          <a:lstStyle/>
          <a:p>
            <a:pPr marL="342900" indent="-342900">
              <a:lnSpc>
                <a:spcPct val="120000"/>
              </a:lnSpc>
              <a:spcBef>
                <a:spcPts val="500"/>
              </a:spcBef>
              <a:spcAft>
                <a:spcPts val="500"/>
              </a:spcAft>
              <a:buFont typeface="Wingdings" panose="05000000000000000000" pitchFamily="2" charset="2"/>
              <a:buChar char="Ø"/>
            </a:pPr>
            <a:r>
              <a:rPr lang="zh-CN" altLang="en-US" sz="2400" kern="100" dirty="0">
                <a:latin typeface="宋体" panose="02010600030101010101" pitchFamily="2" charset="-122"/>
                <a:ea typeface="宋体" panose="02010600030101010101" pitchFamily="2" charset="-122"/>
                <a:cs typeface="Times New Roman" panose="02020603050405020304" pitchFamily="18" charset="0"/>
              </a:rPr>
              <a:t>提出了第一个真正实现实时、高质量辐射场渲染的方法，该方法能够在各种场景和捕获风格中进行渲染，并且其训练时间与最快之前的算法相当。</a:t>
            </a:r>
            <a:endParaRPr lang="en-US" altLang="zh-CN" sz="2400" kern="100" dirty="0">
              <a:latin typeface="宋体" panose="02010600030101010101" pitchFamily="2" charset="-122"/>
              <a:ea typeface="宋体" panose="02010600030101010101" pitchFamily="2" charset="-122"/>
              <a:cs typeface="Times New Roman" panose="02020603050405020304" pitchFamily="18" charset="0"/>
            </a:endParaRPr>
          </a:p>
        </p:txBody>
      </p:sp>
      <p:sp>
        <p:nvSpPr>
          <p:cNvPr id="2" name="矩形: 圆角 4">
            <a:extLst>
              <a:ext uri="{FF2B5EF4-FFF2-40B4-BE49-F238E27FC236}">
                <a16:creationId xmlns:a16="http://schemas.microsoft.com/office/drawing/2014/main" id="{EFC65057-9660-CBFF-BFCC-6EAF73C2ABBD}"/>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6" name="文本框 5">
            <a:extLst>
              <a:ext uri="{FF2B5EF4-FFF2-40B4-BE49-F238E27FC236}">
                <a16:creationId xmlns:a16="http://schemas.microsoft.com/office/drawing/2014/main" id="{C6A4B7E8-348F-8822-7FA2-7CEE168BF976}"/>
              </a:ext>
            </a:extLst>
          </p:cNvPr>
          <p:cNvSpPr txBox="1"/>
          <p:nvPr/>
        </p:nvSpPr>
        <p:spPr>
          <a:xfrm>
            <a:off x="902680" y="2415781"/>
            <a:ext cx="9987482" cy="936347"/>
          </a:xfrm>
          <a:prstGeom prst="rect">
            <a:avLst/>
          </a:prstGeom>
          <a:noFill/>
        </p:spPr>
        <p:txBody>
          <a:bodyPr wrap="square">
            <a:spAutoFit/>
          </a:bodyPr>
          <a:lstStyle/>
          <a:p>
            <a:pPr marL="342900" indent="-342900">
              <a:lnSpc>
                <a:spcPct val="120000"/>
              </a:lnSpc>
              <a:spcBef>
                <a:spcPts val="500"/>
              </a:spcBef>
              <a:spcAft>
                <a:spcPts val="500"/>
              </a:spcAft>
              <a:buFont typeface="Wingdings" panose="05000000000000000000" pitchFamily="2" charset="2"/>
              <a:buChar char="Ø"/>
            </a:pP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该方法择使用 </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3D </a:t>
            </a: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高斯分布作为基本元素来保留体绘制属性，同时允许基于</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tile</a:t>
            </a: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的多线程光栅化。</a:t>
            </a:r>
            <a:endParaRPr lang="en-US" altLang="zh-CN" sz="2400"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0313E636-3459-FD4E-1494-FDCEFD699073}"/>
              </a:ext>
            </a:extLst>
          </p:cNvPr>
          <p:cNvSpPr txBox="1"/>
          <p:nvPr/>
        </p:nvSpPr>
        <p:spPr>
          <a:xfrm>
            <a:off x="902680" y="3334112"/>
            <a:ext cx="9987482" cy="493148"/>
          </a:xfrm>
          <a:prstGeom prst="rect">
            <a:avLst/>
          </a:prstGeom>
          <a:noFill/>
        </p:spPr>
        <p:txBody>
          <a:bodyPr wrap="square">
            <a:spAutoFit/>
          </a:bodyPr>
          <a:lstStyle/>
          <a:p>
            <a:pPr marL="342900" indent="-342900">
              <a:lnSpc>
                <a:spcPct val="120000"/>
              </a:lnSpc>
              <a:spcBef>
                <a:spcPts val="500"/>
              </a:spcBef>
              <a:spcAft>
                <a:spcPts val="500"/>
              </a:spcAft>
              <a:buFont typeface="Wingdings" panose="05000000000000000000" pitchFamily="2" charset="2"/>
              <a:buChar char="Ø"/>
            </a:pP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此外，该工作表明连续表示并不是实现快速高质量辐射场训练所必需的。</a:t>
            </a:r>
            <a:endParaRPr lang="en-US" altLang="zh-CN" sz="2400" kern="100" dirty="0">
              <a:latin typeface="宋体" panose="02010600030101010101" pitchFamily="2" charset="-122"/>
              <a:ea typeface="宋体" panose="02010600030101010101" pitchFamily="2" charset="-122"/>
              <a:cs typeface="Times New Roman" panose="02020603050405020304" pitchFamily="18" charset="0"/>
            </a:endParaRPr>
          </a:p>
        </p:txBody>
      </p:sp>
      <p:sp>
        <p:nvSpPr>
          <p:cNvPr id="12" name="文本框 11">
            <a:extLst>
              <a:ext uri="{FF2B5EF4-FFF2-40B4-BE49-F238E27FC236}">
                <a16:creationId xmlns:a16="http://schemas.microsoft.com/office/drawing/2014/main" id="{4D877613-C28A-E035-50AB-233E93259B8E}"/>
              </a:ext>
            </a:extLst>
          </p:cNvPr>
          <p:cNvSpPr txBox="1"/>
          <p:nvPr/>
        </p:nvSpPr>
        <p:spPr>
          <a:xfrm>
            <a:off x="902680" y="3809244"/>
            <a:ext cx="9987482" cy="1379545"/>
          </a:xfrm>
          <a:prstGeom prst="rect">
            <a:avLst/>
          </a:prstGeom>
          <a:noFill/>
        </p:spPr>
        <p:txBody>
          <a:bodyPr wrap="square">
            <a:spAutoFit/>
          </a:bodyPr>
          <a:lstStyle/>
          <a:p>
            <a:pPr marL="342900" indent="-342900">
              <a:lnSpc>
                <a:spcPct val="120000"/>
              </a:lnSpc>
              <a:spcBef>
                <a:spcPts val="500"/>
              </a:spcBef>
              <a:spcAft>
                <a:spcPts val="500"/>
              </a:spcAft>
              <a:buFont typeface="Wingdings" panose="05000000000000000000" pitchFamily="2" charset="2"/>
              <a:buChar char="Ø"/>
            </a:pP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该方法利用了 </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GPU </a:t>
            </a: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的计算能力和多线程光栅化流水线架构的速度。这些设计选择对于训练和实时渲染都是性能的关键，提供了优于之前的体积射线追踪的性能优势。</a:t>
            </a:r>
            <a:endParaRPr lang="en-US" altLang="zh-CN" sz="2400"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B70F7454-85A1-30CE-34BA-AE3CF4F9DB23}"/>
              </a:ext>
            </a:extLst>
          </p:cNvPr>
          <p:cNvSpPr txBox="1"/>
          <p:nvPr/>
        </p:nvSpPr>
        <p:spPr>
          <a:xfrm>
            <a:off x="902680" y="5170774"/>
            <a:ext cx="9987482" cy="919867"/>
          </a:xfrm>
          <a:prstGeom prst="rect">
            <a:avLst/>
          </a:prstGeom>
          <a:noFill/>
        </p:spPr>
        <p:txBody>
          <a:bodyPr wrap="square">
            <a:spAutoFit/>
          </a:bodyPr>
          <a:lstStyle/>
          <a:p>
            <a:pPr marL="342900" indent="-342900">
              <a:lnSpc>
                <a:spcPct val="120000"/>
              </a:lnSpc>
              <a:spcBef>
                <a:spcPts val="500"/>
              </a:spcBef>
              <a:spcAft>
                <a:spcPts val="500"/>
              </a:spcAft>
              <a:buFont typeface="Wingdings" panose="05000000000000000000" pitchFamily="2" charset="2"/>
              <a:buChar char="Ø"/>
            </a:pP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该方法有在一些区域中仍然存在锯齿状的噪声或不均匀的颜色分布的问题，需要进一步研究如何解决这些问题。</a:t>
            </a:r>
            <a:endParaRPr lang="en-US" altLang="zh-CN" sz="2400" kern="100" dirty="0">
              <a:latin typeface="宋体" panose="02010600030101010101" pitchFamily="2" charset="-122"/>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19563517"/>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4">
            <a:extLst>
              <a:ext uri="{FF2B5EF4-FFF2-40B4-BE49-F238E27FC236}">
                <a16:creationId xmlns:a16="http://schemas.microsoft.com/office/drawing/2014/main" id="{BC276567-6C8C-B70B-6E45-5861646970D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grpSp>
        <p:nvGrpSpPr>
          <p:cNvPr id="37" name="组合 36"/>
          <p:cNvGrpSpPr/>
          <p:nvPr/>
        </p:nvGrpSpPr>
        <p:grpSpPr>
          <a:xfrm rot="15433288">
            <a:off x="2951347" y="-245645"/>
            <a:ext cx="6361278" cy="7047820"/>
            <a:chOff x="4297364" y="903288"/>
            <a:chExt cx="2946834" cy="3067178"/>
          </a:xfrm>
          <a:solidFill>
            <a:schemeClr val="accent1">
              <a:alpha val="3000"/>
            </a:schemeClr>
          </a:solidFill>
        </p:grpSpPr>
        <p:sp>
          <p:nvSpPr>
            <p:cNvPr id="38"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39"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0"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1"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2"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grpSp>
      <p:grpSp>
        <p:nvGrpSpPr>
          <p:cNvPr id="6" name="组合 5"/>
          <p:cNvGrpSpPr/>
          <p:nvPr/>
        </p:nvGrpSpPr>
        <p:grpSpPr>
          <a:xfrm>
            <a:off x="-161925" y="129540"/>
            <a:ext cx="2284730" cy="636270"/>
            <a:chOff x="1984" y="111"/>
            <a:chExt cx="3598" cy="1002"/>
          </a:xfrm>
        </p:grpSpPr>
        <p:sp>
          <p:nvSpPr>
            <p:cNvPr id="3" name="任意多边形 2"/>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9" name="标题 1">
            <a:extLst>
              <a:ext uri="{FF2B5EF4-FFF2-40B4-BE49-F238E27FC236}">
                <a16:creationId xmlns:a16="http://schemas.microsoft.com/office/drawing/2014/main" id="{25E3AC34-2ED2-9BBD-9FA0-4FE5BE724D47}"/>
              </a:ext>
            </a:extLst>
          </p:cNvPr>
          <p:cNvSpPr txBox="1">
            <a:spLocks/>
          </p:cNvSpPr>
          <p:nvPr/>
        </p:nvSpPr>
        <p:spPr>
          <a:xfrm>
            <a:off x="1524000" y="1122363"/>
            <a:ext cx="9144000" cy="23876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6600" dirty="0">
                <a:latin typeface="微软雅黑" panose="020B0503020204020204" pitchFamily="34" charset="-122"/>
                <a:ea typeface="微软雅黑" panose="020B0503020204020204" pitchFamily="34" charset="-122"/>
              </a:rPr>
              <a:t>组会汇报</a:t>
            </a:r>
            <a:br>
              <a:rPr lang="zh-CN" altLang="en-US" dirty="0"/>
            </a:br>
            <a:endParaRPr lang="zh-CN" altLang="en-US" dirty="0">
              <a:latin typeface="微软雅黑" panose="020B0503020204020204" pitchFamily="34" charset="-122"/>
              <a:ea typeface="微软雅黑" panose="020B0503020204020204" pitchFamily="34" charset="-122"/>
            </a:endParaRPr>
          </a:p>
        </p:txBody>
      </p:sp>
      <p:sp>
        <p:nvSpPr>
          <p:cNvPr id="10" name="副标题 2">
            <a:extLst>
              <a:ext uri="{FF2B5EF4-FFF2-40B4-BE49-F238E27FC236}">
                <a16:creationId xmlns:a16="http://schemas.microsoft.com/office/drawing/2014/main" id="{876CC5B0-1860-324C-4CC2-9F8C0F4D0C6C}"/>
              </a:ext>
            </a:extLst>
          </p:cNvPr>
          <p:cNvSpPr txBox="1">
            <a:spLocks/>
          </p:cNvSpPr>
          <p:nvPr/>
        </p:nvSpPr>
        <p:spPr>
          <a:xfrm>
            <a:off x="980440" y="2489100"/>
            <a:ext cx="10597009" cy="1655762"/>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altLang="zh-CN" sz="3600" dirty="0" err="1">
                <a:solidFill>
                  <a:srgbClr val="000000"/>
                </a:solidFill>
                <a:latin typeface="微软雅黑" panose="020B0503020204020204" pitchFamily="34" charset="-122"/>
                <a:ea typeface="微软雅黑" panose="020B0503020204020204" pitchFamily="34" charset="-122"/>
                <a:cs typeface="+mj-cs"/>
              </a:rPr>
              <a:t>GaussianTalker</a:t>
            </a:r>
            <a:r>
              <a:rPr lang="en-US" altLang="zh-CN" sz="3600" dirty="0">
                <a:solidFill>
                  <a:srgbClr val="000000"/>
                </a:solidFill>
                <a:latin typeface="微软雅黑" panose="020B0503020204020204" pitchFamily="34" charset="-122"/>
                <a:ea typeface="微软雅黑" panose="020B0503020204020204" pitchFamily="34" charset="-122"/>
                <a:cs typeface="+mj-cs"/>
              </a:rPr>
              <a:t>: Real-Time High-Fidelity Talking Head Synthesis with </a:t>
            </a:r>
          </a:p>
          <a:p>
            <a:pPr marL="0" indent="0" algn="ctr">
              <a:lnSpc>
                <a:spcPct val="120000"/>
              </a:lnSpc>
              <a:buNone/>
            </a:pPr>
            <a:r>
              <a:rPr lang="en-US" altLang="zh-CN" sz="3600" dirty="0">
                <a:solidFill>
                  <a:srgbClr val="000000"/>
                </a:solidFill>
                <a:latin typeface="微软雅黑" panose="020B0503020204020204" pitchFamily="34" charset="-122"/>
                <a:ea typeface="微软雅黑" panose="020B0503020204020204" pitchFamily="34" charset="-122"/>
                <a:cs typeface="+mj-cs"/>
              </a:rPr>
              <a:t>Audio-Driven 3D Gaussian Splatting</a:t>
            </a:r>
          </a:p>
        </p:txBody>
      </p:sp>
      <p:sp>
        <p:nvSpPr>
          <p:cNvPr id="11" name="文本框 10">
            <a:extLst>
              <a:ext uri="{FF2B5EF4-FFF2-40B4-BE49-F238E27FC236}">
                <a16:creationId xmlns:a16="http://schemas.microsoft.com/office/drawing/2014/main" id="{817F2E9C-CE6B-BB86-1C0B-67AB93B77810}"/>
              </a:ext>
            </a:extLst>
          </p:cNvPr>
          <p:cNvSpPr txBox="1"/>
          <p:nvPr/>
        </p:nvSpPr>
        <p:spPr>
          <a:xfrm>
            <a:off x="4385239" y="4339579"/>
            <a:ext cx="3365770" cy="523220"/>
          </a:xfrm>
          <a:prstGeom prst="rect">
            <a:avLst/>
          </a:prstGeom>
          <a:noFill/>
        </p:spPr>
        <p:txBody>
          <a:bodyPr wrap="square" rtlCol="0">
            <a:spAutoFit/>
          </a:bodyPr>
          <a:lstStyle/>
          <a:p>
            <a:pPr algn="ctr"/>
            <a:r>
              <a:rPr lang="zh-CN" altLang="en-US" sz="2800" dirty="0">
                <a:latin typeface="宋体" panose="02010600030101010101" pitchFamily="2" charset="-122"/>
                <a:ea typeface="宋体" panose="02010600030101010101" pitchFamily="2" charset="-122"/>
              </a:rPr>
              <a:t>汇报人：主田横</a:t>
            </a:r>
          </a:p>
        </p:txBody>
      </p:sp>
      <p:sp>
        <p:nvSpPr>
          <p:cNvPr id="12" name="文本框 11">
            <a:extLst>
              <a:ext uri="{FF2B5EF4-FFF2-40B4-BE49-F238E27FC236}">
                <a16:creationId xmlns:a16="http://schemas.microsoft.com/office/drawing/2014/main" id="{306A7589-762E-8AC2-5D21-16F9B83A253F}"/>
              </a:ext>
            </a:extLst>
          </p:cNvPr>
          <p:cNvSpPr txBox="1"/>
          <p:nvPr/>
        </p:nvSpPr>
        <p:spPr>
          <a:xfrm>
            <a:off x="5051721" y="5156972"/>
            <a:ext cx="2088557"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2024.05.13</a:t>
            </a:r>
            <a:endParaRPr lang="zh-CN" altLang="en-US" sz="2800" dirty="0">
              <a:latin typeface="宋体" panose="02010600030101010101" pitchFamily="2" charset="-122"/>
              <a:ea typeface="宋体" panose="02010600030101010101" pitchFamily="2" charset="-122"/>
            </a:endParaRPr>
          </a:p>
        </p:txBody>
      </p:sp>
      <p:sp>
        <p:nvSpPr>
          <p:cNvPr id="13" name="文本框 12">
            <a:extLst>
              <a:ext uri="{FF2B5EF4-FFF2-40B4-BE49-F238E27FC236}">
                <a16:creationId xmlns:a16="http://schemas.microsoft.com/office/drawing/2014/main" id="{27E3685B-D2BC-795E-D94D-0AD5016FB70C}"/>
              </a:ext>
            </a:extLst>
          </p:cNvPr>
          <p:cNvSpPr txBox="1"/>
          <p:nvPr/>
        </p:nvSpPr>
        <p:spPr>
          <a:xfrm>
            <a:off x="0" y="6543228"/>
            <a:ext cx="11034056" cy="338554"/>
          </a:xfrm>
          <a:prstGeom prst="rect">
            <a:avLst/>
          </a:prstGeom>
          <a:noFill/>
        </p:spPr>
        <p:txBody>
          <a:bodyPr wrap="square" rtlCol="0">
            <a:spAutoFit/>
          </a:bodyPr>
          <a:lstStyle/>
          <a:p>
            <a:r>
              <a:rPr lang="zh-CN" altLang="en-US" sz="1600" dirty="0">
                <a:latin typeface="微软雅黑 Light" panose="020B0502040204020203" pitchFamily="34" charset="-122"/>
                <a:ea typeface="微软雅黑 Light" panose="020B0502040204020203" pitchFamily="34" charset="-122"/>
              </a:rPr>
              <a:t>文献作者：</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Cho K, Lee J, Yoon H, et al. </a:t>
            </a:r>
            <a:endParaRPr lang="zh-CN" altLang="en-US" sz="16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264620570"/>
      </p:ext>
    </p:extLst>
  </p:cSld>
  <p:clrMapOvr>
    <a:masterClrMapping/>
  </p:clrMapOvr>
  <p:transition>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218572" y="-499582"/>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no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grpSp>
      <p:sp>
        <p:nvSpPr>
          <p:cNvPr id="2" name="文本框 1"/>
          <p:cNvSpPr txBox="1"/>
          <p:nvPr/>
        </p:nvSpPr>
        <p:spPr>
          <a:xfrm>
            <a:off x="2989080" y="2133295"/>
            <a:ext cx="1955165" cy="2123658"/>
          </a:xfrm>
          <a:prstGeom prst="rect">
            <a:avLst/>
          </a:prstGeom>
          <a:noFill/>
        </p:spPr>
        <p:txBody>
          <a:bodyPr wrap="square" rtlCol="0">
            <a:spAutoFit/>
          </a:bodyPr>
          <a:lstStyle/>
          <a:p>
            <a:r>
              <a:rPr lang="zh-CN" altLang="en-US" sz="6600" b="1" dirty="0">
                <a:latin typeface="微软雅黑" panose="020B0503020204020204" charset="-122"/>
                <a:ea typeface="微软雅黑" panose="020B0503020204020204" charset="-122"/>
              </a:rPr>
              <a:t>目</a:t>
            </a:r>
            <a:r>
              <a:rPr lang="en-US" altLang="zh-CN" sz="6600" b="1" dirty="0">
                <a:latin typeface="微软雅黑" panose="020B0503020204020204" charset="-122"/>
                <a:ea typeface="微软雅黑" panose="020B0503020204020204" charset="-122"/>
              </a:rPr>
              <a:t> </a:t>
            </a:r>
            <a:r>
              <a:rPr lang="zh-CN" altLang="en-US" sz="6600" b="1" dirty="0">
                <a:latin typeface="微软雅黑" panose="020B0503020204020204" charset="-122"/>
                <a:ea typeface="微软雅黑" panose="020B0503020204020204" charset="-122"/>
              </a:rPr>
              <a:t>录</a:t>
            </a:r>
          </a:p>
        </p:txBody>
      </p:sp>
      <p:sp>
        <p:nvSpPr>
          <p:cNvPr id="6" name="文本框 5"/>
          <p:cNvSpPr txBox="1"/>
          <p:nvPr/>
        </p:nvSpPr>
        <p:spPr>
          <a:xfrm>
            <a:off x="5188585" y="1088390"/>
            <a:ext cx="4121150" cy="4769485"/>
          </a:xfrm>
          <a:prstGeom prst="rect">
            <a:avLst/>
          </a:prstGeom>
          <a:noFill/>
        </p:spPr>
        <p:txBody>
          <a:bodyPr wrap="square" rtlCol="0">
            <a:spAutoFit/>
          </a:bodyPr>
          <a:lstStyle/>
          <a:p>
            <a:r>
              <a:rPr lang="zh-CN" altLang="en-US" sz="2800" b="1" dirty="0">
                <a:effectLst/>
                <a:latin typeface="微软雅黑" panose="020B0503020204020204" charset="-122"/>
                <a:ea typeface="微软雅黑" panose="020B0503020204020204" charset="-122"/>
              </a:rPr>
              <a:t>一、研究背景</a:t>
            </a:r>
            <a:endParaRPr lang="en-US" altLang="zh-CN" sz="2800" b="1" dirty="0">
              <a:latin typeface="微软雅黑" panose="020B0503020204020204" charset="-122"/>
              <a:ea typeface="微软雅黑" panose="020B0503020204020204" charset="-122"/>
            </a:endParaRPr>
          </a:p>
          <a:p>
            <a:endParaRPr lang="en-US" altLang="zh-CN" sz="2800" b="1" dirty="0">
              <a:effectLst/>
              <a:latin typeface="微软雅黑" panose="020B0503020204020204" charset="-122"/>
              <a:ea typeface="微软雅黑" panose="020B0503020204020204" charset="-122"/>
            </a:endParaRPr>
          </a:p>
          <a:p>
            <a:r>
              <a:rPr lang="zh-CN" altLang="en-US" sz="2800" b="1" dirty="0">
                <a:effectLst/>
                <a:latin typeface="微软雅黑" panose="020B0503020204020204" charset="-122"/>
                <a:ea typeface="微软雅黑" panose="020B0503020204020204" charset="-122"/>
              </a:rPr>
              <a:t>二</a:t>
            </a:r>
            <a:r>
              <a:rPr lang="zh-CN" altLang="en-US" sz="2800" b="1" dirty="0">
                <a:latin typeface="微软雅黑" panose="020B0503020204020204" charset="-122"/>
                <a:ea typeface="微软雅黑" panose="020B0503020204020204" charset="-122"/>
              </a:rPr>
              <a:t>、文章创新点</a:t>
            </a:r>
            <a:endParaRPr lang="en-US" altLang="zh-CN" sz="2800" b="1" dirty="0">
              <a:latin typeface="微软雅黑" panose="020B0503020204020204" charset="-122"/>
              <a:ea typeface="微软雅黑" panose="020B0503020204020204" charset="-122"/>
            </a:endParaRPr>
          </a:p>
          <a:p>
            <a:endParaRPr lang="zh-CN" altLang="en-US" sz="2800" b="1" dirty="0">
              <a:effectLst/>
              <a:latin typeface="微软雅黑" panose="020B0503020204020204" charset="-122"/>
              <a:ea typeface="微软雅黑" panose="020B0503020204020204" charset="-122"/>
            </a:endParaRPr>
          </a:p>
          <a:p>
            <a:r>
              <a:rPr lang="zh-CN" altLang="en-US" sz="2800" b="1" dirty="0">
                <a:effectLst/>
                <a:latin typeface="微软雅黑" panose="020B0503020204020204" charset="-122"/>
                <a:ea typeface="微软雅黑" panose="020B0503020204020204" charset="-122"/>
                <a:sym typeface="+mn-ea"/>
              </a:rPr>
              <a:t>三、研究内容</a:t>
            </a:r>
            <a:endParaRPr lang="en-US" altLang="zh-CN" sz="2800" b="1" dirty="0">
              <a:latin typeface="微软雅黑" panose="020B0503020204020204" charset="-122"/>
              <a:ea typeface="微软雅黑" panose="020B0503020204020204" charset="-122"/>
              <a:sym typeface="+mn-ea"/>
            </a:endParaRPr>
          </a:p>
          <a:p>
            <a:endParaRPr lang="en-US" altLang="zh-CN" sz="2800" b="1" dirty="0">
              <a:effectLst/>
              <a:latin typeface="微软雅黑" panose="020B0503020204020204" charset="-122"/>
              <a:ea typeface="微软雅黑" panose="020B0503020204020204" charset="-122"/>
              <a:sym typeface="+mn-ea"/>
            </a:endParaRPr>
          </a:p>
          <a:p>
            <a:r>
              <a:rPr lang="zh-CN" altLang="en-US" sz="2800" b="1" dirty="0">
                <a:latin typeface="微软雅黑" panose="020B0503020204020204" charset="-122"/>
                <a:ea typeface="微软雅黑" panose="020B0503020204020204" charset="-122"/>
                <a:sym typeface="+mn-ea"/>
              </a:rPr>
              <a:t>四、实验和结果分析</a:t>
            </a:r>
          </a:p>
          <a:p>
            <a:endParaRPr lang="zh-CN" altLang="en-US" sz="2800" b="1" dirty="0">
              <a:latin typeface="微软雅黑" panose="020B0503020204020204" charset="-122"/>
              <a:ea typeface="微软雅黑" panose="020B0503020204020204" charset="-122"/>
              <a:sym typeface="+mn-ea"/>
            </a:endParaRPr>
          </a:p>
          <a:p>
            <a:r>
              <a:rPr lang="zh-CN" altLang="en-US" sz="2800" b="1" dirty="0">
                <a:latin typeface="微软雅黑" panose="020B0503020204020204" charset="-122"/>
                <a:ea typeface="微软雅黑" panose="020B0503020204020204" charset="-122"/>
                <a:sym typeface="+mn-ea"/>
              </a:rPr>
              <a:t>五、结论</a:t>
            </a:r>
            <a:endParaRPr lang="en-US" altLang="zh-CN" sz="2800" b="1" dirty="0">
              <a:effectLst/>
              <a:latin typeface="微软雅黑" panose="020B0503020204020204" charset="-122"/>
              <a:ea typeface="微软雅黑" panose="020B0503020204020204" charset="-122"/>
              <a:sym typeface="+mn-ea"/>
            </a:endParaRPr>
          </a:p>
          <a:p>
            <a:endParaRPr lang="en-US" altLang="zh-CN" sz="2800" b="1" dirty="0">
              <a:effectLst/>
              <a:latin typeface="微软雅黑" panose="020B0503020204020204" charset="-122"/>
              <a:ea typeface="微软雅黑" panose="020B0503020204020204" charset="-122"/>
            </a:endParaRPr>
          </a:p>
          <a:p>
            <a:endParaRPr lang="zh-CN" altLang="en-US" sz="2400" b="1" dirty="0">
              <a:effectLst/>
              <a:latin typeface="微软雅黑" panose="020B0503020204020204" charset="-122"/>
              <a:ea typeface="微软雅黑" panose="020B0503020204020204" charset="-122"/>
            </a:endParaRPr>
          </a:p>
        </p:txBody>
      </p:sp>
      <p:sp>
        <p:nvSpPr>
          <p:cNvPr id="10" name="文本框 9"/>
          <p:cNvSpPr txBox="1"/>
          <p:nvPr/>
        </p:nvSpPr>
        <p:spPr>
          <a:xfrm rot="5400000">
            <a:off x="1347470" y="2953385"/>
            <a:ext cx="5718175" cy="768350"/>
          </a:xfrm>
          <a:prstGeom prst="rect">
            <a:avLst/>
          </a:prstGeom>
          <a:noFill/>
        </p:spPr>
        <p:txBody>
          <a:bodyPr wrap="square" rtlCol="0" anchor="t">
            <a:spAutoFit/>
          </a:bodyPr>
          <a:lstStyle/>
          <a:p>
            <a:pPr algn="ctr"/>
            <a:r>
              <a:rPr lang="en-US" altLang="zh-CN" sz="4400">
                <a:solidFill>
                  <a:schemeClr val="tx1"/>
                </a:solidFill>
                <a:latin typeface="黑体" panose="02010609060101010101" charset="-122"/>
                <a:ea typeface="黑体" panose="02010609060101010101" charset="-122"/>
                <a:sym typeface="+mn-ea"/>
              </a:rPr>
              <a:t>contents</a:t>
            </a:r>
          </a:p>
        </p:txBody>
      </p:sp>
      <p:grpSp>
        <p:nvGrpSpPr>
          <p:cNvPr id="7" name="组合 6">
            <a:extLst>
              <a:ext uri="{FF2B5EF4-FFF2-40B4-BE49-F238E27FC236}">
                <a16:creationId xmlns:a16="http://schemas.microsoft.com/office/drawing/2014/main" id="{8E5E0ACD-AD5F-F7BA-B3C9-151492733725}"/>
              </a:ext>
            </a:extLst>
          </p:cNvPr>
          <p:cNvGrpSpPr/>
          <p:nvPr/>
        </p:nvGrpSpPr>
        <p:grpSpPr>
          <a:xfrm>
            <a:off x="-161925" y="129540"/>
            <a:ext cx="2284730" cy="636270"/>
            <a:chOff x="1984" y="111"/>
            <a:chExt cx="3598" cy="1002"/>
          </a:xfrm>
        </p:grpSpPr>
        <p:sp>
          <p:nvSpPr>
            <p:cNvPr id="11" name="任意多边形 2">
              <a:extLst>
                <a:ext uri="{FF2B5EF4-FFF2-40B4-BE49-F238E27FC236}">
                  <a16:creationId xmlns:a16="http://schemas.microsoft.com/office/drawing/2014/main" id="{871B6213-5CFD-C660-6D81-CA64EA31EDFD}"/>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77F7C4E8-BAE6-26EC-430F-9489CE0F808F}"/>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4" name="矩形: 圆角 4">
            <a:extLst>
              <a:ext uri="{FF2B5EF4-FFF2-40B4-BE49-F238E27FC236}">
                <a16:creationId xmlns:a16="http://schemas.microsoft.com/office/drawing/2014/main" id="{F87A37DE-1E61-5B2D-DD15-1AFDA49DF754}"/>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3203985598"/>
      </p:ext>
    </p:extLst>
  </p:cSld>
  <p:clrMapOvr>
    <a:masterClrMapping/>
  </p:clrMapOvr>
  <p:transition>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433288">
            <a:off x="6625433" y="2409838"/>
            <a:ext cx="1958348" cy="2038323"/>
            <a:chOff x="4297364" y="903288"/>
            <a:chExt cx="2946834" cy="3067178"/>
          </a:xfrm>
          <a:solidFill>
            <a:schemeClr val="accent1">
              <a:alpha val="13000"/>
            </a:schemeClr>
          </a:solidFill>
        </p:grpSpPr>
        <p:sp>
          <p:nvSpPr>
            <p:cNvPr id="3"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latin typeface="思源黑体 Normal" panose="020B0400000000000000" pitchFamily="34" charset="-122"/>
                <a:ea typeface="思源黑体 Normal" panose="020B0400000000000000" pitchFamily="34" charset="-122"/>
                <a:cs typeface="+mn-ea"/>
                <a:sym typeface="+mn-lt"/>
              </a:endParaRPr>
            </a:p>
          </p:txBody>
        </p:sp>
        <p:sp>
          <p:nvSpPr>
            <p:cNvPr id="4"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latin typeface="思源黑体 Normal" panose="020B0400000000000000" pitchFamily="34" charset="-122"/>
                <a:ea typeface="思源黑体 Normal" panose="020B0400000000000000" pitchFamily="34" charset="-122"/>
                <a:cs typeface="+mn-ea"/>
                <a:sym typeface="+mn-lt"/>
              </a:endParaRPr>
            </a:p>
          </p:txBody>
        </p:sp>
        <p:sp>
          <p:nvSpPr>
            <p:cNvPr id="5"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latin typeface="思源黑体 Normal" panose="020B0400000000000000" pitchFamily="34" charset="-122"/>
                <a:ea typeface="思源黑体 Normal" panose="020B0400000000000000" pitchFamily="34" charset="-122"/>
                <a:cs typeface="+mn-ea"/>
                <a:sym typeface="+mn-lt"/>
              </a:endParaRPr>
            </a:p>
          </p:txBody>
        </p:sp>
        <p:sp>
          <p:nvSpPr>
            <p:cNvPr id="6"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latin typeface="思源黑体 Normal" panose="020B0400000000000000" pitchFamily="34" charset="-122"/>
                <a:ea typeface="思源黑体 Normal" panose="020B0400000000000000" pitchFamily="34" charset="-122"/>
                <a:cs typeface="+mn-ea"/>
                <a:sym typeface="+mn-lt"/>
              </a:endParaRPr>
            </a:p>
          </p:txBody>
        </p:sp>
        <p:sp>
          <p:nvSpPr>
            <p:cNvPr id="7"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latin typeface="思源黑体 Normal" panose="020B0400000000000000" pitchFamily="34" charset="-122"/>
                <a:ea typeface="思源黑体 Normal" panose="020B0400000000000000" pitchFamily="34" charset="-122"/>
                <a:cs typeface="+mn-ea"/>
                <a:sym typeface="+mn-lt"/>
              </a:endParaRPr>
            </a:p>
          </p:txBody>
        </p:sp>
      </p:grpSp>
      <p:sp>
        <p:nvSpPr>
          <p:cNvPr id="23" name="文本框 22"/>
          <p:cNvSpPr txBox="1"/>
          <p:nvPr/>
        </p:nvSpPr>
        <p:spPr>
          <a:xfrm>
            <a:off x="7110497" y="2742410"/>
            <a:ext cx="1322798" cy="1200329"/>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7200" b="1" i="0" u="none" strike="noStrike" kern="1200" cap="none" spc="0" normalizeH="0" baseline="0" noProof="0" dirty="0">
                <a:ln>
                  <a:noFill/>
                </a:ln>
                <a:solidFill>
                  <a:schemeClr val="accent1"/>
                </a:solidFill>
                <a:effectLst/>
                <a:uLnTx/>
                <a:uFillTx/>
                <a:latin typeface="思源黑体 Normal" panose="020B0400000000000000" pitchFamily="34" charset="-122"/>
                <a:ea typeface="思源黑体 Normal" panose="020B0400000000000000" pitchFamily="34" charset="-122"/>
                <a:cs typeface="+mn-ea"/>
                <a:sym typeface="+mn-lt"/>
              </a:rPr>
              <a:t>01</a:t>
            </a:r>
            <a:endParaRPr kumimoji="0" lang="zh-CN" altLang="en-US" sz="7200" b="1" i="0" u="none" strike="noStrike" kern="1200" cap="none" spc="0" normalizeH="0" baseline="0" noProof="0" dirty="0">
              <a:ln>
                <a:noFill/>
              </a:ln>
              <a:solidFill>
                <a:schemeClr val="accent1"/>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4" name="矩形 8"/>
          <p:cNvSpPr/>
          <p:nvPr/>
        </p:nvSpPr>
        <p:spPr>
          <a:xfrm>
            <a:off x="2539951" y="3043389"/>
            <a:ext cx="3676373" cy="706755"/>
          </a:xfrm>
          <a:prstGeom prst="rect">
            <a:avLst/>
          </a:prstGeom>
        </p:spPr>
        <p:txBody>
          <a:bodyPr wrap="square">
            <a:spAutoFit/>
          </a:bodyPr>
          <a:lstStyle/>
          <a:p>
            <a:pPr algn="dist"/>
            <a:r>
              <a:rPr lang="zh-CN" altLang="en-US" sz="4000" b="1" dirty="0">
                <a:effectLst/>
                <a:latin typeface="微软雅黑" panose="020B0503020204020204" charset="-122"/>
                <a:ea typeface="微软雅黑" panose="020B0503020204020204" charset="-122"/>
                <a:sym typeface="+mn-ea"/>
              </a:rPr>
              <a:t>研究背景</a:t>
            </a:r>
          </a:p>
        </p:txBody>
      </p:sp>
      <p:grpSp>
        <p:nvGrpSpPr>
          <p:cNvPr id="8" name="组合 7">
            <a:extLst>
              <a:ext uri="{FF2B5EF4-FFF2-40B4-BE49-F238E27FC236}">
                <a16:creationId xmlns:a16="http://schemas.microsoft.com/office/drawing/2014/main" id="{809EAD88-D0A0-4963-6D68-F0E38904F8E3}"/>
              </a:ext>
            </a:extLst>
          </p:cNvPr>
          <p:cNvGrpSpPr/>
          <p:nvPr/>
        </p:nvGrpSpPr>
        <p:grpSpPr>
          <a:xfrm>
            <a:off x="-161925" y="129540"/>
            <a:ext cx="2284730" cy="636270"/>
            <a:chOff x="1984" y="111"/>
            <a:chExt cx="3598" cy="1002"/>
          </a:xfrm>
        </p:grpSpPr>
        <p:sp>
          <p:nvSpPr>
            <p:cNvPr id="9" name="任意多边形 2">
              <a:extLst>
                <a:ext uri="{FF2B5EF4-FFF2-40B4-BE49-F238E27FC236}">
                  <a16:creationId xmlns:a16="http://schemas.microsoft.com/office/drawing/2014/main" id="{30DFBF40-A896-0D25-476E-0C36C4468909}"/>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AF9C57F1-A177-E2E7-385D-B07904B1CA37}"/>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1" name="矩形: 圆角 4">
            <a:extLst>
              <a:ext uri="{FF2B5EF4-FFF2-40B4-BE49-F238E27FC236}">
                <a16:creationId xmlns:a16="http://schemas.microsoft.com/office/drawing/2014/main" id="{85D60DF1-11B2-A093-C52B-B6092BF1208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704393381"/>
      </p:ext>
    </p:extLst>
  </p:cSld>
  <p:clrMapOvr>
    <a:masterClrMapping/>
  </p:clrMapOvr>
  <p:transition>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8F1B8DD5-5EF7-E2ED-E1E0-B54CD011B5EA}"/>
              </a:ext>
            </a:extLst>
          </p:cNvPr>
          <p:cNvGrpSpPr/>
          <p:nvPr/>
        </p:nvGrpSpPr>
        <p:grpSpPr>
          <a:xfrm>
            <a:off x="102870" y="127912"/>
            <a:ext cx="6011545" cy="530860"/>
            <a:chOff x="102870" y="147790"/>
            <a:chExt cx="6011545" cy="530860"/>
          </a:xfrm>
        </p:grpSpPr>
        <p:grpSp>
          <p:nvGrpSpPr>
            <p:cNvPr id="4" name="组合 3"/>
            <p:cNvGrpSpPr/>
            <p:nvPr/>
          </p:nvGrpSpPr>
          <p:grpSpPr>
            <a:xfrm>
              <a:off x="102870" y="188430"/>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cs typeface="+mn-ea"/>
                  <a:sym typeface="+mn-lt"/>
                </a:endParaRPr>
              </a:p>
            </p:txBody>
          </p:sp>
        </p:grpSp>
        <p:sp>
          <p:nvSpPr>
            <p:cNvPr id="7" name="文本框 6"/>
            <p:cNvSpPr txBox="1"/>
            <p:nvPr/>
          </p:nvSpPr>
          <p:spPr>
            <a:xfrm>
              <a:off x="678815" y="147790"/>
              <a:ext cx="5435600" cy="521970"/>
            </a:xfrm>
            <a:prstGeom prst="rect">
              <a:avLst/>
            </a:prstGeom>
            <a:noFill/>
          </p:spPr>
          <p:txBody>
            <a:bodyPr wrap="square" rtlCol="0">
              <a:spAutoFit/>
            </a:bodyPr>
            <a:lstStyle/>
            <a:p>
              <a:r>
                <a:rPr lang="zh-CN" altLang="en-US" sz="2800" b="1" dirty="0">
                  <a:solidFill>
                    <a:srgbClr val="4472C4"/>
                  </a:solidFill>
                  <a:effectLst/>
                  <a:latin typeface="微软雅黑" panose="020B0503020204020204" charset="-122"/>
                  <a:ea typeface="微软雅黑" panose="020B0503020204020204" charset="-122"/>
                  <a:sym typeface="+mn-ea"/>
                </a:rPr>
                <a:t>研 究 背 景</a:t>
              </a:r>
              <a:endParaRPr lang="zh-CN" altLang="en-US" sz="2400" b="1" dirty="0">
                <a:solidFill>
                  <a:srgbClr val="4472C4"/>
                </a:solidFill>
                <a:effectLst/>
                <a:latin typeface="微软雅黑" panose="020B0503020204020204" charset="-122"/>
                <a:ea typeface="微软雅黑" panose="020B0503020204020204" charset="-122"/>
                <a:sym typeface="+mn-ea"/>
              </a:endParaRPr>
            </a:p>
          </p:txBody>
        </p:sp>
      </p:grpSp>
      <p:cxnSp>
        <p:nvCxnSpPr>
          <p:cNvPr id="11" name="直接连接符 10"/>
          <p:cNvCxnSpPr/>
          <p:nvPr/>
        </p:nvCxnSpPr>
        <p:spPr>
          <a:xfrm>
            <a:off x="0" y="6415691"/>
            <a:ext cx="12172629" cy="0"/>
          </a:xfrm>
          <a:prstGeom prst="line">
            <a:avLst/>
          </a:prstGeom>
          <a:ln w="28575" cmpd="thickThin"/>
        </p:spPr>
        <p:style>
          <a:lnRef idx="1">
            <a:schemeClr val="accent1"/>
          </a:lnRef>
          <a:fillRef idx="0">
            <a:schemeClr val="accent1"/>
          </a:fillRef>
          <a:effectRef idx="0">
            <a:schemeClr val="accent1"/>
          </a:effectRef>
          <a:fontRef idx="minor">
            <a:schemeClr val="tx1"/>
          </a:fontRef>
        </p:style>
      </p:cxnSp>
      <p:sp>
        <p:nvSpPr>
          <p:cNvPr id="13" name="矩形: 圆角 4">
            <a:extLst>
              <a:ext uri="{FF2B5EF4-FFF2-40B4-BE49-F238E27FC236}">
                <a16:creationId xmlns:a16="http://schemas.microsoft.com/office/drawing/2014/main" id="{4DF1F1FC-A47B-A170-D1B3-FC498ACF2922}"/>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1A4F8110-09A3-8810-6F04-D5A3853D4066}"/>
              </a:ext>
            </a:extLst>
          </p:cNvPr>
          <p:cNvSpPr txBox="1"/>
          <p:nvPr/>
        </p:nvSpPr>
        <p:spPr>
          <a:xfrm>
            <a:off x="880955" y="596177"/>
            <a:ext cx="10607411" cy="584775"/>
          </a:xfrm>
          <a:prstGeom prst="rect">
            <a:avLst/>
          </a:prstGeom>
          <a:noFill/>
        </p:spPr>
        <p:txBody>
          <a:bodyPr wrap="square" rtlCol="0">
            <a:spAutoFit/>
          </a:bodyPr>
          <a:lstStyle/>
          <a:p>
            <a:pPr marL="285750" indent="-285750">
              <a:buFont typeface="Wingdings" panose="05000000000000000000" pitchFamily="2" charset="2"/>
              <a:buChar char="u"/>
            </a:pPr>
            <a:r>
              <a:rPr lang="zh-CN" altLang="en-US" sz="3200" dirty="0">
                <a:latin typeface="Times New Roman" panose="02020603050405020304" pitchFamily="18" charset="0"/>
                <a:ea typeface="微软雅黑" panose="020B0503020204020204" pitchFamily="34" charset="-122"/>
                <a:cs typeface="Times New Roman" panose="02020603050405020304" pitchFamily="18" charset="0"/>
              </a:rPr>
              <a:t>过去的工作及其存在的问题：</a:t>
            </a:r>
            <a:endParaRPr lang="en-US" altLang="zh-CN"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7C6B130C-9D85-6EC2-6C39-77C4C40B05D5}"/>
              </a:ext>
            </a:extLst>
          </p:cNvPr>
          <p:cNvSpPr txBox="1"/>
          <p:nvPr/>
        </p:nvSpPr>
        <p:spPr>
          <a:xfrm>
            <a:off x="1006044" y="1086812"/>
            <a:ext cx="10160540" cy="5351850"/>
          </a:xfrm>
          <a:prstGeom prst="rect">
            <a:avLst/>
          </a:prstGeom>
          <a:noFill/>
        </p:spPr>
        <p:txBody>
          <a:bodyPr wrap="square">
            <a:spAutoFit/>
          </a:bodyPr>
          <a:lstStyle/>
          <a:p>
            <a:pPr indent="457200">
              <a:lnSpc>
                <a:spcPct val="120000"/>
              </a:lnSpc>
            </a:pPr>
            <a:r>
              <a:rPr lang="zh-CN" altLang="en-US" sz="2400" b="0" i="0" dirty="0">
                <a:solidFill>
                  <a:srgbClr val="3F3F3F"/>
                </a:solidFill>
                <a:effectLst/>
                <a:latin typeface="宋体" panose="02010600030101010101" pitchFamily="2" charset="-122"/>
                <a:ea typeface="宋体" panose="02010600030101010101" pitchFamily="2" charset="-122"/>
              </a:rPr>
              <a:t>生成由任意语音驱动的</a:t>
            </a:r>
            <a:r>
              <a:rPr lang="en-US" altLang="zh-CN" sz="2400" b="0" i="0" dirty="0">
                <a:solidFill>
                  <a:srgbClr val="3F3F3F"/>
                </a:solidFill>
                <a:effectLst/>
                <a:latin typeface="宋体" panose="02010600030101010101" pitchFamily="2" charset="-122"/>
                <a:ea typeface="宋体" panose="02010600030101010101" pitchFamily="2" charset="-122"/>
              </a:rPr>
              <a:t>talking-head</a:t>
            </a:r>
            <a:r>
              <a:rPr lang="zh-CN" altLang="en-US" sz="2400" b="0" i="0" dirty="0">
                <a:solidFill>
                  <a:srgbClr val="3F3F3F"/>
                </a:solidFill>
                <a:effectLst/>
                <a:latin typeface="宋体" panose="02010600030101010101" pitchFamily="2" charset="-122"/>
                <a:ea typeface="宋体" panose="02010600030101010101" pitchFamily="2" charset="-122"/>
              </a:rPr>
              <a:t>视频是目前流行的难题。目前已有部分工作成功使用生成模型解决此问题，但它们不关注头部姿势控制，这其限制了其真实感和适用性。</a:t>
            </a:r>
            <a:endParaRPr lang="en-US" altLang="zh-CN" sz="2400" b="0" i="0" dirty="0">
              <a:solidFill>
                <a:srgbClr val="3F3F3F"/>
              </a:solidFill>
              <a:effectLst/>
              <a:latin typeface="宋体" panose="02010600030101010101" pitchFamily="2" charset="-122"/>
              <a:ea typeface="宋体" panose="02010600030101010101" pitchFamily="2" charset="-122"/>
            </a:endParaRPr>
          </a:p>
          <a:p>
            <a:pPr indent="457200">
              <a:lnSpc>
                <a:spcPct val="120000"/>
              </a:lnSpc>
            </a:pPr>
            <a:r>
              <a:rPr lang="zh-CN" altLang="en-US" sz="2400" b="0" i="0" dirty="0">
                <a:solidFill>
                  <a:srgbClr val="3F3F3F"/>
                </a:solidFill>
                <a:effectLst/>
                <a:latin typeface="宋体" panose="02010600030101010101" pitchFamily="2" charset="-122"/>
                <a:ea typeface="宋体" panose="02010600030101010101" pitchFamily="2" charset="-122"/>
              </a:rPr>
              <a:t>最近几年，许多研究应用神经辐射场</a:t>
            </a:r>
            <a:r>
              <a:rPr lang="en-US" altLang="zh-CN" sz="2400" b="0" i="0" dirty="0">
                <a:solidFill>
                  <a:srgbClr val="3F3F3F"/>
                </a:solidFill>
                <a:effectLst/>
                <a:latin typeface="宋体" panose="02010600030101010101" pitchFamily="2" charset="-122"/>
                <a:ea typeface="宋体" panose="02010600030101010101" pitchFamily="2" charset="-122"/>
              </a:rPr>
              <a:t>(Neural </a:t>
            </a:r>
            <a:r>
              <a:rPr lang="en-US" altLang="zh-CN" sz="2400" dirty="0">
                <a:solidFill>
                  <a:srgbClr val="3F3F3F"/>
                </a:solidFill>
                <a:latin typeface="宋体" panose="02010600030101010101" pitchFamily="2" charset="-122"/>
                <a:ea typeface="宋体" panose="02010600030101010101" pitchFamily="2" charset="-122"/>
              </a:rPr>
              <a:t>R</a:t>
            </a:r>
            <a:r>
              <a:rPr lang="en-US" altLang="zh-CN" sz="2400" b="0" i="0" dirty="0">
                <a:solidFill>
                  <a:srgbClr val="3F3F3F"/>
                </a:solidFill>
                <a:effectLst/>
                <a:latin typeface="宋体" panose="02010600030101010101" pitchFamily="2" charset="-122"/>
                <a:ea typeface="宋体" panose="02010600030101010101" pitchFamily="2" charset="-122"/>
              </a:rPr>
              <a:t>adiance Fields, </a:t>
            </a:r>
            <a:r>
              <a:rPr lang="en-US" altLang="zh-CN" sz="2400" b="0" i="0" dirty="0" err="1">
                <a:solidFill>
                  <a:srgbClr val="3F3F3F"/>
                </a:solidFill>
                <a:effectLst/>
                <a:latin typeface="宋体" panose="02010600030101010101" pitchFamily="2" charset="-122"/>
                <a:ea typeface="宋体" panose="02010600030101010101" pitchFamily="2" charset="-122"/>
              </a:rPr>
              <a:t>NeRF</a:t>
            </a:r>
            <a:r>
              <a:rPr lang="en-US" altLang="zh-CN" sz="2400" b="0" i="0" dirty="0">
                <a:solidFill>
                  <a:srgbClr val="3F3F3F"/>
                </a:solidFill>
                <a:effectLst/>
                <a:latin typeface="宋体" panose="02010600030101010101" pitchFamily="2" charset="-122"/>
                <a:ea typeface="宋体" panose="02010600030101010101" pitchFamily="2" charset="-122"/>
              </a:rPr>
              <a:t>)</a:t>
            </a:r>
            <a:r>
              <a:rPr lang="zh-CN" altLang="en-US" sz="2400" b="0" i="0" dirty="0">
                <a:solidFill>
                  <a:srgbClr val="3F3F3F"/>
                </a:solidFill>
                <a:effectLst/>
                <a:latin typeface="宋体" panose="02010600030101010101" pitchFamily="2" charset="-122"/>
                <a:ea typeface="宋体" panose="02010600030101010101" pitchFamily="2" charset="-122"/>
              </a:rPr>
              <a:t>来创建可控制头部姿势的说话肖像。通过直接在</a:t>
            </a:r>
            <a:r>
              <a:rPr lang="en-US" altLang="zh-CN" sz="2400" b="0" i="0" dirty="0" err="1">
                <a:solidFill>
                  <a:srgbClr val="3F3F3F"/>
                </a:solidFill>
                <a:effectLst/>
                <a:latin typeface="宋体" panose="02010600030101010101" pitchFamily="2" charset="-122"/>
                <a:ea typeface="宋体" panose="02010600030101010101" pitchFamily="2" charset="-122"/>
              </a:rPr>
              <a:t>NeRF</a:t>
            </a:r>
            <a:r>
              <a:rPr lang="zh-CN" altLang="en-US" sz="2400" b="0" i="0" dirty="0">
                <a:solidFill>
                  <a:srgbClr val="3F3F3F"/>
                </a:solidFill>
                <a:effectLst/>
                <a:latin typeface="宋体" panose="02010600030101010101" pitchFamily="2" charset="-122"/>
                <a:ea typeface="宋体" panose="02010600030101010101" pitchFamily="2" charset="-122"/>
              </a:rPr>
              <a:t>的多层感知器</a:t>
            </a:r>
            <a:r>
              <a:rPr lang="en-US" altLang="zh-CN" sz="2400" b="0" i="0" dirty="0">
                <a:solidFill>
                  <a:srgbClr val="3F3F3F"/>
                </a:solidFill>
                <a:effectLst/>
                <a:latin typeface="宋体" panose="02010600030101010101" pitchFamily="2" charset="-122"/>
                <a:ea typeface="宋体" panose="02010600030101010101" pitchFamily="2" charset="-122"/>
              </a:rPr>
              <a:t>(multi-layer perceptron, MLP)</a:t>
            </a:r>
            <a:r>
              <a:rPr lang="zh-CN" altLang="en-US" sz="2400" b="0" i="0" dirty="0">
                <a:solidFill>
                  <a:srgbClr val="3F3F3F"/>
                </a:solidFill>
                <a:effectLst/>
                <a:latin typeface="宋体" panose="02010600030101010101" pitchFamily="2" charset="-122"/>
                <a:ea typeface="宋体" panose="02010600030101010101" pitchFamily="2" charset="-122"/>
              </a:rPr>
              <a:t>中条件化音频特征，这些方法可以合成与输入音频同步的唇部</a:t>
            </a:r>
            <a:r>
              <a:rPr lang="zh-CN" altLang="en-US" sz="2400" dirty="0">
                <a:solidFill>
                  <a:srgbClr val="3F3F3F"/>
                </a:solidFill>
                <a:latin typeface="宋体" panose="02010600030101010101" pitchFamily="2" charset="-122"/>
                <a:ea typeface="宋体" panose="02010600030101010101" pitchFamily="2" charset="-122"/>
              </a:rPr>
              <a:t>与</a:t>
            </a:r>
            <a:r>
              <a:rPr lang="zh-CN" altLang="en-US" sz="2400" b="0" i="0" dirty="0">
                <a:solidFill>
                  <a:srgbClr val="3F3F3F"/>
                </a:solidFill>
                <a:effectLst/>
                <a:latin typeface="宋体" panose="02010600030101010101" pitchFamily="2" charset="-122"/>
                <a:ea typeface="宋体" panose="02010600030101010101" pitchFamily="2" charset="-122"/>
              </a:rPr>
              <a:t>视图一致的 </a:t>
            </a:r>
            <a:r>
              <a:rPr lang="en-US" altLang="zh-CN" sz="2400" b="0" i="0" dirty="0">
                <a:solidFill>
                  <a:srgbClr val="3F3F3F"/>
                </a:solidFill>
                <a:effectLst/>
                <a:latin typeface="宋体" panose="02010600030101010101" pitchFamily="2" charset="-122"/>
                <a:ea typeface="宋体" panose="02010600030101010101" pitchFamily="2" charset="-122"/>
              </a:rPr>
              <a:t>3D </a:t>
            </a:r>
            <a:r>
              <a:rPr lang="zh-CN" altLang="en-US" sz="2400" b="0" i="0" dirty="0">
                <a:solidFill>
                  <a:srgbClr val="3F3F3F"/>
                </a:solidFill>
                <a:effectLst/>
                <a:latin typeface="宋体" panose="02010600030101010101" pitchFamily="2" charset="-122"/>
                <a:ea typeface="宋体" panose="02010600030101010101" pitchFamily="2" charset="-122"/>
              </a:rPr>
              <a:t>头部结构。尽管基于 </a:t>
            </a:r>
            <a:r>
              <a:rPr lang="en-US" altLang="zh-CN" sz="2400" b="0" i="0" dirty="0" err="1">
                <a:solidFill>
                  <a:srgbClr val="3F3F3F"/>
                </a:solidFill>
                <a:effectLst/>
                <a:latin typeface="宋体" panose="02010600030101010101" pitchFamily="2" charset="-122"/>
                <a:ea typeface="宋体" panose="02010600030101010101" pitchFamily="2" charset="-122"/>
              </a:rPr>
              <a:t>NeRF</a:t>
            </a:r>
            <a:r>
              <a:rPr lang="en-US" altLang="zh-CN" sz="2400" b="0" i="0" dirty="0">
                <a:solidFill>
                  <a:srgbClr val="3F3F3F"/>
                </a:solidFill>
                <a:effectLst/>
                <a:latin typeface="宋体" panose="02010600030101010101" pitchFamily="2" charset="-122"/>
                <a:ea typeface="宋体" panose="02010600030101010101" pitchFamily="2" charset="-122"/>
              </a:rPr>
              <a:t> </a:t>
            </a:r>
            <a:r>
              <a:rPr lang="zh-CN" altLang="en-US" sz="2400" b="0" i="0" dirty="0">
                <a:solidFill>
                  <a:srgbClr val="3F3F3F"/>
                </a:solidFill>
                <a:effectLst/>
                <a:latin typeface="宋体" panose="02010600030101010101" pitchFamily="2" charset="-122"/>
                <a:ea typeface="宋体" panose="02010600030101010101" pitchFamily="2" charset="-122"/>
              </a:rPr>
              <a:t>的技术实现了高质量且一致的视觉输出，但它们仍然缺乏逼真的人类外观和详细的表情。</a:t>
            </a:r>
            <a:r>
              <a:rPr lang="zh-CN" altLang="en-US" sz="2400" dirty="0">
                <a:solidFill>
                  <a:srgbClr val="3F3F3F"/>
                </a:solidFill>
                <a:latin typeface="宋体" panose="02010600030101010101" pitchFamily="2" charset="-122"/>
                <a:ea typeface="宋体" panose="02010600030101010101" pitchFamily="2" charset="-122"/>
              </a:rPr>
              <a:t>此外</a:t>
            </a:r>
            <a:r>
              <a:rPr lang="zh-CN" altLang="en-US" sz="2400" b="0" i="0" dirty="0">
                <a:solidFill>
                  <a:srgbClr val="3F3F3F"/>
                </a:solidFill>
                <a:effectLst/>
                <a:latin typeface="宋体" panose="02010600030101010101" pitchFamily="2" charset="-122"/>
                <a:ea typeface="宋体" panose="02010600030101010101" pitchFamily="2" charset="-122"/>
              </a:rPr>
              <a:t>，</a:t>
            </a:r>
            <a:r>
              <a:rPr lang="en-US" altLang="zh-CN" sz="2400" b="0" i="0" dirty="0" err="1">
                <a:solidFill>
                  <a:srgbClr val="3F3F3F"/>
                </a:solidFill>
                <a:effectLst/>
                <a:latin typeface="宋体" panose="02010600030101010101" pitchFamily="2" charset="-122"/>
                <a:ea typeface="宋体" panose="02010600030101010101" pitchFamily="2" charset="-122"/>
              </a:rPr>
              <a:t>NeRF</a:t>
            </a:r>
            <a:r>
              <a:rPr lang="zh-CN" altLang="en-US" sz="2400" b="0" i="0" dirty="0">
                <a:solidFill>
                  <a:srgbClr val="3F3F3F"/>
                </a:solidFill>
                <a:effectLst/>
                <a:latin typeface="宋体" panose="02010600030101010101" pitchFamily="2" charset="-122"/>
                <a:ea typeface="宋体" panose="02010600030101010101" pitchFamily="2" charset="-122"/>
              </a:rPr>
              <a:t>的慢推理速度限制了它的实用性。最近，</a:t>
            </a:r>
            <a:r>
              <a:rPr lang="en-US" altLang="zh-CN" sz="2400" b="0" i="0" dirty="0">
                <a:solidFill>
                  <a:srgbClr val="3F3F3F"/>
                </a:solidFill>
                <a:effectLst/>
                <a:latin typeface="宋体" panose="02010600030101010101" pitchFamily="2" charset="-122"/>
                <a:ea typeface="宋体" panose="02010600030101010101" pitchFamily="2" charset="-122"/>
              </a:rPr>
              <a:t> 3D</a:t>
            </a:r>
            <a:r>
              <a:rPr lang="zh-CN" altLang="en-US" sz="2400" b="0" i="0" dirty="0">
                <a:solidFill>
                  <a:srgbClr val="3F3F3F"/>
                </a:solidFill>
                <a:effectLst/>
                <a:latin typeface="宋体" panose="02010600030101010101" pitchFamily="2" charset="-122"/>
                <a:ea typeface="宋体" panose="02010600030101010101" pitchFamily="2" charset="-122"/>
              </a:rPr>
              <a:t>高斯溅射</a:t>
            </a:r>
            <a:r>
              <a:rPr lang="en-US" altLang="zh-CN" sz="2400" b="0" i="0" dirty="0">
                <a:solidFill>
                  <a:srgbClr val="3F3F3F"/>
                </a:solidFill>
                <a:effectLst/>
                <a:latin typeface="宋体" panose="02010600030101010101" pitchFamily="2" charset="-122"/>
                <a:ea typeface="宋体" panose="02010600030101010101" pitchFamily="2" charset="-122"/>
              </a:rPr>
              <a:t>(3D Gaussian Splatting, 3DGS)</a:t>
            </a:r>
            <a:r>
              <a:rPr lang="zh-CN" altLang="en-US" sz="2400" b="0" i="0" dirty="0">
                <a:solidFill>
                  <a:srgbClr val="3F3F3F"/>
                </a:solidFill>
                <a:effectLst/>
                <a:latin typeface="宋体" panose="02010600030101010101" pitchFamily="2" charset="-122"/>
                <a:ea typeface="宋体" panose="02010600030101010101" pitchFamily="2" charset="-122"/>
              </a:rPr>
              <a:t>在保证渲染质量的前提下，显著提高了推理速度，但是于如何使用 </a:t>
            </a:r>
            <a:r>
              <a:rPr lang="en-US" altLang="zh-CN" sz="2400" b="0" i="0" dirty="0">
                <a:solidFill>
                  <a:srgbClr val="3F3F3F"/>
                </a:solidFill>
                <a:effectLst/>
                <a:latin typeface="宋体" panose="02010600030101010101" pitchFamily="2" charset="-122"/>
                <a:ea typeface="宋体" panose="02010600030101010101" pitchFamily="2" charset="-122"/>
              </a:rPr>
              <a:t>3DGS </a:t>
            </a:r>
            <a:r>
              <a:rPr lang="zh-CN" altLang="en-US" sz="2400" b="0" i="0" dirty="0">
                <a:solidFill>
                  <a:srgbClr val="3F3F3F"/>
                </a:solidFill>
                <a:effectLst/>
                <a:latin typeface="宋体" panose="02010600030101010101" pitchFamily="2" charset="-122"/>
                <a:ea typeface="宋体" panose="02010600030101010101" pitchFamily="2" charset="-122"/>
              </a:rPr>
              <a:t>创建具有可控输入的动态 </a:t>
            </a:r>
            <a:r>
              <a:rPr lang="en-US" altLang="zh-CN" sz="2400" b="0" i="0" dirty="0">
                <a:solidFill>
                  <a:srgbClr val="3F3F3F"/>
                </a:solidFill>
                <a:effectLst/>
                <a:latin typeface="宋体" panose="02010600030101010101" pitchFamily="2" charset="-122"/>
                <a:ea typeface="宋体" panose="02010600030101010101" pitchFamily="2" charset="-122"/>
              </a:rPr>
              <a:t>3D </a:t>
            </a:r>
            <a:r>
              <a:rPr lang="zh-CN" altLang="en-US" sz="2400" b="0" i="0" dirty="0">
                <a:solidFill>
                  <a:srgbClr val="3F3F3F"/>
                </a:solidFill>
                <a:effectLst/>
                <a:latin typeface="宋体" panose="02010600030101010101" pitchFamily="2" charset="-122"/>
                <a:ea typeface="宋体" panose="02010600030101010101" pitchFamily="2" charset="-122"/>
              </a:rPr>
              <a:t>场景的研究还很少。</a:t>
            </a:r>
            <a:endParaRPr lang="zh-CN" altLang="en-US" sz="2400" dirty="0">
              <a:latin typeface="宋体" panose="02010600030101010101" pitchFamily="2" charset="-122"/>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063247495"/>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433288">
            <a:off x="6625433" y="2409838"/>
            <a:ext cx="1958348" cy="2038323"/>
            <a:chOff x="4297364" y="903288"/>
            <a:chExt cx="2946834" cy="3067178"/>
          </a:xfrm>
          <a:solidFill>
            <a:schemeClr val="accent1">
              <a:alpha val="13000"/>
            </a:schemeClr>
          </a:solidFill>
        </p:grpSpPr>
        <p:sp>
          <p:nvSpPr>
            <p:cNvPr id="3"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4"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6"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7"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grpSp>
      <p:sp>
        <p:nvSpPr>
          <p:cNvPr id="23" name="文本框 22"/>
          <p:cNvSpPr txBox="1"/>
          <p:nvPr/>
        </p:nvSpPr>
        <p:spPr>
          <a:xfrm>
            <a:off x="7110497" y="2742410"/>
            <a:ext cx="1322798" cy="1200329"/>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rPr>
              <a:t>02</a:t>
            </a:r>
            <a:endParaRPr kumimoji="0" lang="zh-CN" altLang="en-US"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4" name="矩形 8"/>
          <p:cNvSpPr/>
          <p:nvPr/>
        </p:nvSpPr>
        <p:spPr>
          <a:xfrm>
            <a:off x="2539951" y="3043389"/>
            <a:ext cx="3676373" cy="70675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4000" b="1" dirty="0">
                <a:solidFill>
                  <a:prstClr val="black"/>
                </a:solidFill>
                <a:latin typeface="微软雅黑" panose="020B0503020204020204" charset="-122"/>
                <a:ea typeface="微软雅黑" panose="020B0503020204020204" charset="-122"/>
                <a:sym typeface="+mn-ea"/>
              </a:rPr>
              <a:t>文章创新点</a:t>
            </a:r>
            <a:endParaRPr kumimoji="0" lang="zh-CN" altLang="en-US" sz="4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endParaRPr>
          </a:p>
        </p:txBody>
      </p:sp>
      <p:grpSp>
        <p:nvGrpSpPr>
          <p:cNvPr id="8" name="组合 7">
            <a:extLst>
              <a:ext uri="{FF2B5EF4-FFF2-40B4-BE49-F238E27FC236}">
                <a16:creationId xmlns:a16="http://schemas.microsoft.com/office/drawing/2014/main" id="{809EAD88-D0A0-4963-6D68-F0E38904F8E3}"/>
              </a:ext>
            </a:extLst>
          </p:cNvPr>
          <p:cNvGrpSpPr/>
          <p:nvPr/>
        </p:nvGrpSpPr>
        <p:grpSpPr>
          <a:xfrm>
            <a:off x="-161925" y="129540"/>
            <a:ext cx="2284730" cy="636270"/>
            <a:chOff x="1984" y="111"/>
            <a:chExt cx="3598" cy="1002"/>
          </a:xfrm>
        </p:grpSpPr>
        <p:sp>
          <p:nvSpPr>
            <p:cNvPr id="9" name="任意多边形 2">
              <a:extLst>
                <a:ext uri="{FF2B5EF4-FFF2-40B4-BE49-F238E27FC236}">
                  <a16:creationId xmlns:a16="http://schemas.microsoft.com/office/drawing/2014/main" id="{30DFBF40-A896-0D25-476E-0C36C4468909}"/>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10" name="图片 9">
              <a:extLst>
                <a:ext uri="{FF2B5EF4-FFF2-40B4-BE49-F238E27FC236}">
                  <a16:creationId xmlns:a16="http://schemas.microsoft.com/office/drawing/2014/main" id="{AF9C57F1-A177-E2E7-385D-B07904B1CA37}"/>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1" name="矩形: 圆角 4">
            <a:extLst>
              <a:ext uri="{FF2B5EF4-FFF2-40B4-BE49-F238E27FC236}">
                <a16:creationId xmlns:a16="http://schemas.microsoft.com/office/drawing/2014/main" id="{85D60DF1-11B2-A093-C52B-B6092BF1208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2818724374"/>
      </p:ext>
    </p:extLst>
  </p:cSld>
  <p:clrMapOvr>
    <a:masterClrMapping/>
  </p:clrMapOvr>
  <p:transition>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r>
              <a:rPr lang="zh-CN" altLang="en-US" sz="2800" b="1" dirty="0">
                <a:solidFill>
                  <a:srgbClr val="4472C4"/>
                </a:solidFill>
                <a:latin typeface="微软雅黑" panose="020B0503020204020204" charset="-122"/>
                <a:ea typeface="微软雅黑" panose="020B0503020204020204" charset="-122"/>
                <a:sym typeface="+mn-ea"/>
              </a:rPr>
              <a:t>文章</a:t>
            </a:r>
            <a:r>
              <a:rPr lang="zh-CN" altLang="en-US" sz="2800" b="1" dirty="0">
                <a:solidFill>
                  <a:srgbClr val="4472C4"/>
                </a:solidFill>
                <a:effectLst/>
                <a:latin typeface="微软雅黑" panose="020B0503020204020204" charset="-122"/>
                <a:ea typeface="微软雅黑" panose="020B0503020204020204" charset="-122"/>
                <a:sym typeface="+mn-ea"/>
              </a:rPr>
              <a:t>创新点</a:t>
            </a:r>
          </a:p>
        </p:txBody>
      </p:sp>
      <p:sp>
        <p:nvSpPr>
          <p:cNvPr id="9" name="文本框 8"/>
          <p:cNvSpPr txBox="1"/>
          <p:nvPr>
            <p:custDataLst>
              <p:tags r:id="rId1"/>
            </p:custDataLst>
          </p:nvPr>
        </p:nvSpPr>
        <p:spPr>
          <a:xfrm>
            <a:off x="349513" y="1229752"/>
            <a:ext cx="2231390" cy="584775"/>
          </a:xfrm>
          <a:prstGeom prst="rect">
            <a:avLst/>
          </a:prstGeom>
          <a:noFill/>
        </p:spPr>
        <p:txBody>
          <a:bodyPr wrap="square" rtlCol="0">
            <a:spAutoFit/>
          </a:bodyPr>
          <a:lstStyle/>
          <a:p>
            <a:pPr marL="457200" indent="-457200">
              <a:buFont typeface="微软雅黑" panose="020B0503020204020204" pitchFamily="34" charset="-122"/>
              <a:buChar char="★"/>
            </a:pPr>
            <a:r>
              <a:rPr lang="zh-CN" altLang="en-US" sz="3200" b="1" dirty="0">
                <a:latin typeface="微软雅黑" panose="020B0503020204020204" charset="-122"/>
                <a:ea typeface="微软雅黑" panose="020B0503020204020204" charset="-122"/>
              </a:rPr>
              <a:t>创新点：</a:t>
            </a:r>
          </a:p>
        </p:txBody>
      </p:sp>
      <p:sp>
        <p:nvSpPr>
          <p:cNvPr id="14" name="矩形: 圆角 4"/>
          <p:cNvSpPr/>
          <p:nvPr>
            <p:custDataLst>
              <p:tags r:id="rId2"/>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10" name="文本框 9">
            <a:extLst>
              <a:ext uri="{FF2B5EF4-FFF2-40B4-BE49-F238E27FC236}">
                <a16:creationId xmlns:a16="http://schemas.microsoft.com/office/drawing/2014/main" id="{7FCF3FD4-98DD-F089-23EB-120F6AA5E18C}"/>
              </a:ext>
            </a:extLst>
          </p:cNvPr>
          <p:cNvSpPr txBox="1"/>
          <p:nvPr/>
        </p:nvSpPr>
        <p:spPr>
          <a:xfrm>
            <a:off x="979528" y="1933298"/>
            <a:ext cx="9864063" cy="1130246"/>
          </a:xfrm>
          <a:prstGeom prst="rect">
            <a:avLst/>
          </a:prstGeom>
          <a:noFill/>
        </p:spPr>
        <p:txBody>
          <a:bodyPr wrap="square">
            <a:spAutoFit/>
          </a:bodyPr>
          <a:lstStyle/>
          <a:p>
            <a:pPr marL="342900" indent="-342900">
              <a:lnSpc>
                <a:spcPct val="150000"/>
              </a:lnSpc>
              <a:spcBef>
                <a:spcPts val="800"/>
              </a:spcBef>
              <a:spcAft>
                <a:spcPts val="700"/>
              </a:spcAft>
              <a:buFont typeface="Wingdings" panose="05000000000000000000" pitchFamily="2" charset="2"/>
              <a:buChar char="Ø"/>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提出了一种新的基于音频的</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3D</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高斯溅射框架，首次将</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3D</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高斯表示用于实时的具有感知能力的三维头像合成。</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51DC7B48-255B-8981-6279-E64FBD6DBD50}"/>
              </a:ext>
            </a:extLst>
          </p:cNvPr>
          <p:cNvSpPr txBox="1"/>
          <p:nvPr/>
        </p:nvSpPr>
        <p:spPr>
          <a:xfrm>
            <a:off x="979528" y="3378385"/>
            <a:ext cx="9864063" cy="1130246"/>
          </a:xfrm>
          <a:prstGeom prst="rect">
            <a:avLst/>
          </a:prstGeom>
          <a:noFill/>
        </p:spPr>
        <p:txBody>
          <a:bodyPr wrap="square">
            <a:spAutoFit/>
          </a:bodyPr>
          <a:lstStyle/>
          <a:p>
            <a:pPr marL="342900" indent="-342900">
              <a:lnSpc>
                <a:spcPct val="150000"/>
              </a:lnSpc>
              <a:spcBef>
                <a:spcPts val="800"/>
              </a:spcBef>
              <a:spcAft>
                <a:spcPts val="700"/>
              </a:spcAft>
              <a:buFont typeface="Wingdings" panose="05000000000000000000" pitchFamily="2" charset="2"/>
              <a:buChar char="Ø"/>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重新定义了</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3D</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高斯表示与特征体表示的结合，以增强相邻高斯间的空间一致性。</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CEDE94F6-A1DC-71CC-55D6-8FFAFF894BA6}"/>
              </a:ext>
            </a:extLst>
          </p:cNvPr>
          <p:cNvSpPr txBox="1"/>
          <p:nvPr/>
        </p:nvSpPr>
        <p:spPr>
          <a:xfrm>
            <a:off x="979528" y="4867287"/>
            <a:ext cx="9864063" cy="1113766"/>
          </a:xfrm>
          <a:prstGeom prst="rect">
            <a:avLst/>
          </a:prstGeom>
          <a:noFill/>
        </p:spPr>
        <p:txBody>
          <a:bodyPr wrap="square">
            <a:spAutoFit/>
          </a:bodyPr>
          <a:lstStyle/>
          <a:p>
            <a:pPr marL="342900" indent="-342900">
              <a:lnSpc>
                <a:spcPct val="150000"/>
              </a:lnSpc>
              <a:spcBef>
                <a:spcPts val="800"/>
              </a:spcBef>
              <a:spcAft>
                <a:spcPts val="700"/>
              </a:spcAft>
              <a:buFont typeface="Wingdings" panose="05000000000000000000" pitchFamily="2" charset="2"/>
              <a:buChar char="Ø"/>
            </a:pPr>
            <a:r>
              <a:rPr lang="zh-CN" altLang="en-US" sz="2400" dirty="0">
                <a:latin typeface="宋体" panose="02010600030101010101" pitchFamily="2" charset="-122"/>
                <a:ea typeface="宋体" panose="02010600030101010101" pitchFamily="2" charset="-122"/>
              </a:rPr>
              <a:t>引入了音频和空间特征之间的交叉注意力机制，以提高稳定性并确保大量的高斯分布具有区域特定的变形。</a:t>
            </a:r>
            <a:endParaRPr lang="en-US" altLang="zh-CN"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333597753"/>
      </p:ext>
    </p:extLst>
  </p:cSld>
  <p:clrMapOvr>
    <a:masterClrMapping/>
  </p:clrMapOvr>
  <p:transition>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433288">
            <a:off x="6625433" y="2409838"/>
            <a:ext cx="1958348" cy="2038323"/>
            <a:chOff x="4297364" y="903288"/>
            <a:chExt cx="2946834" cy="3067178"/>
          </a:xfrm>
          <a:solidFill>
            <a:schemeClr val="accent1">
              <a:alpha val="13000"/>
            </a:schemeClr>
          </a:solidFill>
        </p:grpSpPr>
        <p:sp>
          <p:nvSpPr>
            <p:cNvPr id="3"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4"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6"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7"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grpSp>
      <p:sp>
        <p:nvSpPr>
          <p:cNvPr id="23" name="文本框 22"/>
          <p:cNvSpPr txBox="1"/>
          <p:nvPr/>
        </p:nvSpPr>
        <p:spPr>
          <a:xfrm>
            <a:off x="7110497" y="2742410"/>
            <a:ext cx="1322798" cy="1200329"/>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rPr>
              <a:t>03</a:t>
            </a:r>
            <a:endParaRPr kumimoji="0" lang="zh-CN" altLang="en-US"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4" name="矩形 8"/>
          <p:cNvSpPr/>
          <p:nvPr/>
        </p:nvSpPr>
        <p:spPr>
          <a:xfrm>
            <a:off x="2539951" y="3043389"/>
            <a:ext cx="3676373" cy="70788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4000" b="1" dirty="0">
                <a:solidFill>
                  <a:prstClr val="black"/>
                </a:solidFill>
                <a:latin typeface="微软雅黑" panose="020B0503020204020204" charset="-122"/>
                <a:ea typeface="微软雅黑" panose="020B0503020204020204" charset="-122"/>
                <a:sym typeface="+mn-ea"/>
              </a:rPr>
              <a:t>研究内容</a:t>
            </a:r>
            <a:endParaRPr kumimoji="0" lang="zh-CN" altLang="en-US" sz="4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endParaRPr>
          </a:p>
        </p:txBody>
      </p:sp>
      <p:grpSp>
        <p:nvGrpSpPr>
          <p:cNvPr id="8" name="组合 7">
            <a:extLst>
              <a:ext uri="{FF2B5EF4-FFF2-40B4-BE49-F238E27FC236}">
                <a16:creationId xmlns:a16="http://schemas.microsoft.com/office/drawing/2014/main" id="{809EAD88-D0A0-4963-6D68-F0E38904F8E3}"/>
              </a:ext>
            </a:extLst>
          </p:cNvPr>
          <p:cNvGrpSpPr/>
          <p:nvPr/>
        </p:nvGrpSpPr>
        <p:grpSpPr>
          <a:xfrm>
            <a:off x="-161925" y="129540"/>
            <a:ext cx="2284730" cy="636270"/>
            <a:chOff x="1984" y="111"/>
            <a:chExt cx="3598" cy="1002"/>
          </a:xfrm>
        </p:grpSpPr>
        <p:sp>
          <p:nvSpPr>
            <p:cNvPr id="9" name="任意多边形 2">
              <a:extLst>
                <a:ext uri="{FF2B5EF4-FFF2-40B4-BE49-F238E27FC236}">
                  <a16:creationId xmlns:a16="http://schemas.microsoft.com/office/drawing/2014/main" id="{30DFBF40-A896-0D25-476E-0C36C4468909}"/>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10" name="图片 9">
              <a:extLst>
                <a:ext uri="{FF2B5EF4-FFF2-40B4-BE49-F238E27FC236}">
                  <a16:creationId xmlns:a16="http://schemas.microsoft.com/office/drawing/2014/main" id="{AF9C57F1-A177-E2E7-385D-B07904B1CA37}"/>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1" name="矩形: 圆角 4">
            <a:extLst>
              <a:ext uri="{FF2B5EF4-FFF2-40B4-BE49-F238E27FC236}">
                <a16:creationId xmlns:a16="http://schemas.microsoft.com/office/drawing/2014/main" id="{85D60DF1-11B2-A093-C52B-B6092BF1208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1625627282"/>
      </p:ext>
    </p:extLst>
  </p:cSld>
  <p:clrMapOvr>
    <a:masterClrMapping/>
  </p:clrMapOvr>
  <p:transition>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6" name="文本框 5">
            <a:extLst>
              <a:ext uri="{FF2B5EF4-FFF2-40B4-BE49-F238E27FC236}">
                <a16:creationId xmlns:a16="http://schemas.microsoft.com/office/drawing/2014/main" id="{EAC08E4B-D58D-A8FF-4711-ADD8BC8ED5F7}"/>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Cho K, Lee J, Yoon H, et al. GaussianTalker: Real-Time High-Fidelity Talking Head Synthesis with Audio-Driven 3D Gaussian Splatting[J]. arXiv preprint arXiv:2404.16012,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pic>
        <p:nvPicPr>
          <p:cNvPr id="3" name="图片 2">
            <a:extLst>
              <a:ext uri="{FF2B5EF4-FFF2-40B4-BE49-F238E27FC236}">
                <a16:creationId xmlns:a16="http://schemas.microsoft.com/office/drawing/2014/main" id="{7AEF6955-B8B2-D5CB-D39E-6C175F66530C}"/>
              </a:ext>
            </a:extLst>
          </p:cNvPr>
          <p:cNvPicPr>
            <a:picLocks noChangeAspect="1"/>
          </p:cNvPicPr>
          <p:nvPr/>
        </p:nvPicPr>
        <p:blipFill>
          <a:blip r:embed="rId5"/>
          <a:stretch>
            <a:fillRect/>
          </a:stretch>
        </p:blipFill>
        <p:spPr>
          <a:xfrm>
            <a:off x="193937" y="1411408"/>
            <a:ext cx="11666902" cy="4841074"/>
          </a:xfrm>
          <a:prstGeom prst="rect">
            <a:avLst/>
          </a:prstGeom>
        </p:spPr>
      </p:pic>
      <p:sp>
        <p:nvSpPr>
          <p:cNvPr id="13" name="文本框 12">
            <a:extLst>
              <a:ext uri="{FF2B5EF4-FFF2-40B4-BE49-F238E27FC236}">
                <a16:creationId xmlns:a16="http://schemas.microsoft.com/office/drawing/2014/main" id="{4D4DD556-A812-AC48-9CFA-FBB070E83526}"/>
              </a:ext>
            </a:extLst>
          </p:cNvPr>
          <p:cNvSpPr txBox="1"/>
          <p:nvPr/>
        </p:nvSpPr>
        <p:spPr>
          <a:xfrm>
            <a:off x="11735783" y="3919979"/>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9" name="文本框 8"/>
          <p:cNvSpPr txBox="1"/>
          <p:nvPr>
            <p:custDataLst>
              <p:tags r:id="rId2"/>
            </p:custDataLst>
          </p:nvPr>
        </p:nvSpPr>
        <p:spPr>
          <a:xfrm>
            <a:off x="267364" y="1064201"/>
            <a:ext cx="3013995" cy="58477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zh-CN" altLang="en-US"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整体框架：</a:t>
            </a:r>
          </a:p>
        </p:txBody>
      </p:sp>
    </p:spTree>
    <p:extLst>
      <p:ext uri="{BB962C8B-B14F-4D97-AF65-F5344CB8AC3E}">
        <p14:creationId xmlns:p14="http://schemas.microsoft.com/office/powerpoint/2010/main" val="3551444466"/>
      </p:ext>
    </p:extLst>
  </p:cSld>
  <p:clrMapOvr>
    <a:masterClrMapping/>
  </p:clrMapOvr>
  <p:transition>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433288">
            <a:off x="6625433" y="2409838"/>
            <a:ext cx="1958348" cy="2038323"/>
            <a:chOff x="4297364" y="903288"/>
            <a:chExt cx="2946834" cy="3067178"/>
          </a:xfrm>
          <a:solidFill>
            <a:schemeClr val="accent1">
              <a:alpha val="13000"/>
            </a:schemeClr>
          </a:solidFill>
        </p:grpSpPr>
        <p:sp>
          <p:nvSpPr>
            <p:cNvPr id="3"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latin typeface="思源黑体 Normal" panose="020B0400000000000000" pitchFamily="34" charset="-122"/>
                <a:ea typeface="思源黑体 Normal" panose="020B0400000000000000" pitchFamily="34" charset="-122"/>
                <a:cs typeface="+mn-ea"/>
                <a:sym typeface="+mn-lt"/>
              </a:endParaRPr>
            </a:p>
          </p:txBody>
        </p:sp>
        <p:sp>
          <p:nvSpPr>
            <p:cNvPr id="4"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latin typeface="思源黑体 Normal" panose="020B0400000000000000" pitchFamily="34" charset="-122"/>
                <a:ea typeface="思源黑体 Normal" panose="020B0400000000000000" pitchFamily="34" charset="-122"/>
                <a:cs typeface="+mn-ea"/>
                <a:sym typeface="+mn-lt"/>
              </a:endParaRPr>
            </a:p>
          </p:txBody>
        </p:sp>
        <p:sp>
          <p:nvSpPr>
            <p:cNvPr id="5"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latin typeface="思源黑体 Normal" panose="020B0400000000000000" pitchFamily="34" charset="-122"/>
                <a:ea typeface="思源黑体 Normal" panose="020B0400000000000000" pitchFamily="34" charset="-122"/>
                <a:cs typeface="+mn-ea"/>
                <a:sym typeface="+mn-lt"/>
              </a:endParaRPr>
            </a:p>
          </p:txBody>
        </p:sp>
        <p:sp>
          <p:nvSpPr>
            <p:cNvPr id="6"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latin typeface="思源黑体 Normal" panose="020B0400000000000000" pitchFamily="34" charset="-122"/>
                <a:ea typeface="思源黑体 Normal" panose="020B0400000000000000" pitchFamily="34" charset="-122"/>
                <a:cs typeface="+mn-ea"/>
                <a:sym typeface="+mn-lt"/>
              </a:endParaRPr>
            </a:p>
          </p:txBody>
        </p:sp>
        <p:sp>
          <p:nvSpPr>
            <p:cNvPr id="7"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latin typeface="思源黑体 Normal" panose="020B0400000000000000" pitchFamily="34" charset="-122"/>
                <a:ea typeface="思源黑体 Normal" panose="020B0400000000000000" pitchFamily="34" charset="-122"/>
                <a:cs typeface="+mn-ea"/>
                <a:sym typeface="+mn-lt"/>
              </a:endParaRPr>
            </a:p>
          </p:txBody>
        </p:sp>
      </p:grpSp>
      <p:sp>
        <p:nvSpPr>
          <p:cNvPr id="23" name="文本框 22"/>
          <p:cNvSpPr txBox="1"/>
          <p:nvPr/>
        </p:nvSpPr>
        <p:spPr>
          <a:xfrm>
            <a:off x="7110497" y="2742410"/>
            <a:ext cx="1322798" cy="1200329"/>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7200" b="1" i="0" u="none" strike="noStrike" kern="1200" cap="none" spc="0" normalizeH="0" baseline="0" noProof="0" dirty="0">
                <a:ln>
                  <a:noFill/>
                </a:ln>
                <a:solidFill>
                  <a:schemeClr val="accent1"/>
                </a:solidFill>
                <a:effectLst/>
                <a:uLnTx/>
                <a:uFillTx/>
                <a:latin typeface="思源黑体 Normal" panose="020B0400000000000000" pitchFamily="34" charset="-122"/>
                <a:ea typeface="思源黑体 Normal" panose="020B0400000000000000" pitchFamily="34" charset="-122"/>
                <a:cs typeface="+mn-ea"/>
                <a:sym typeface="+mn-lt"/>
              </a:rPr>
              <a:t>01</a:t>
            </a:r>
            <a:endParaRPr kumimoji="0" lang="zh-CN" altLang="en-US" sz="7200" b="1" i="0" u="none" strike="noStrike" kern="1200" cap="none" spc="0" normalizeH="0" baseline="0" noProof="0" dirty="0">
              <a:ln>
                <a:noFill/>
              </a:ln>
              <a:solidFill>
                <a:schemeClr val="accent1"/>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4" name="矩形 8"/>
          <p:cNvSpPr/>
          <p:nvPr/>
        </p:nvSpPr>
        <p:spPr>
          <a:xfrm>
            <a:off x="2539951" y="3043389"/>
            <a:ext cx="3676373" cy="706755"/>
          </a:xfrm>
          <a:prstGeom prst="rect">
            <a:avLst/>
          </a:prstGeom>
        </p:spPr>
        <p:txBody>
          <a:bodyPr wrap="square">
            <a:spAutoFit/>
          </a:bodyPr>
          <a:lstStyle/>
          <a:p>
            <a:pPr algn="dist"/>
            <a:r>
              <a:rPr lang="zh-CN" altLang="en-US" sz="4000" b="1" dirty="0">
                <a:effectLst/>
                <a:latin typeface="微软雅黑" panose="020B0503020204020204" charset="-122"/>
                <a:ea typeface="微软雅黑" panose="020B0503020204020204" charset="-122"/>
                <a:sym typeface="+mn-ea"/>
              </a:rPr>
              <a:t>研究背景</a:t>
            </a:r>
          </a:p>
        </p:txBody>
      </p:sp>
      <p:grpSp>
        <p:nvGrpSpPr>
          <p:cNvPr id="8" name="组合 7">
            <a:extLst>
              <a:ext uri="{FF2B5EF4-FFF2-40B4-BE49-F238E27FC236}">
                <a16:creationId xmlns:a16="http://schemas.microsoft.com/office/drawing/2014/main" id="{809EAD88-D0A0-4963-6D68-F0E38904F8E3}"/>
              </a:ext>
            </a:extLst>
          </p:cNvPr>
          <p:cNvGrpSpPr/>
          <p:nvPr/>
        </p:nvGrpSpPr>
        <p:grpSpPr>
          <a:xfrm>
            <a:off x="-161925" y="129540"/>
            <a:ext cx="2284730" cy="636270"/>
            <a:chOff x="1984" y="111"/>
            <a:chExt cx="3598" cy="1002"/>
          </a:xfrm>
        </p:grpSpPr>
        <p:sp>
          <p:nvSpPr>
            <p:cNvPr id="9" name="任意多边形 2">
              <a:extLst>
                <a:ext uri="{FF2B5EF4-FFF2-40B4-BE49-F238E27FC236}">
                  <a16:creationId xmlns:a16="http://schemas.microsoft.com/office/drawing/2014/main" id="{30DFBF40-A896-0D25-476E-0C36C4468909}"/>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AF9C57F1-A177-E2E7-385D-B07904B1CA37}"/>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1" name="矩形: 圆角 4">
            <a:extLst>
              <a:ext uri="{FF2B5EF4-FFF2-40B4-BE49-F238E27FC236}">
                <a16:creationId xmlns:a16="http://schemas.microsoft.com/office/drawing/2014/main" id="{85D60DF1-11B2-A093-C52B-B6092BF1208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Tree>
  </p:cSld>
  <p:clrMapOvr>
    <a:masterClrMapping/>
  </p:clrMapOvr>
  <p:transition>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437E-61A4-2C1E-E1E2-012A3B491505}"/>
            </a:ext>
          </a:extLst>
        </p:cNvPr>
        <p:cNvGrpSpPr/>
        <p:nvPr/>
      </p:nvGrpSpPr>
      <p:grpSpPr>
        <a:xfrm>
          <a:off x="0" y="0"/>
          <a:ext cx="0" cy="0"/>
          <a:chOff x="0" y="0"/>
          <a:chExt cx="0" cy="0"/>
        </a:xfrm>
      </p:grpSpPr>
      <p:grpSp>
        <p:nvGrpSpPr>
          <p:cNvPr id="39" name="组合 38">
            <a:extLst>
              <a:ext uri="{FF2B5EF4-FFF2-40B4-BE49-F238E27FC236}">
                <a16:creationId xmlns:a16="http://schemas.microsoft.com/office/drawing/2014/main" id="{14E86233-B1D7-B19D-D3EA-27D04FEF1040}"/>
              </a:ext>
            </a:extLst>
          </p:cNvPr>
          <p:cNvGrpSpPr/>
          <p:nvPr/>
        </p:nvGrpSpPr>
        <p:grpSpPr>
          <a:xfrm rot="15433288">
            <a:off x="3327035" y="-311154"/>
            <a:ext cx="6361278" cy="7047820"/>
            <a:chOff x="4297364" y="903288"/>
            <a:chExt cx="2946834" cy="3067178"/>
          </a:xfrm>
          <a:solidFill>
            <a:schemeClr val="bg1">
              <a:lumMod val="65000"/>
              <a:alpha val="3000"/>
            </a:schemeClr>
          </a:solidFill>
        </p:grpSpPr>
        <p:sp>
          <p:nvSpPr>
            <p:cNvPr id="40" name="Freeform 5">
              <a:extLst>
                <a:ext uri="{FF2B5EF4-FFF2-40B4-BE49-F238E27FC236}">
                  <a16:creationId xmlns:a16="http://schemas.microsoft.com/office/drawing/2014/main" id="{F5250C2D-BAA4-DAF8-5866-D1FCF07A43F1}"/>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a:extLst>
                <a:ext uri="{FF2B5EF4-FFF2-40B4-BE49-F238E27FC236}">
                  <a16:creationId xmlns:a16="http://schemas.microsoft.com/office/drawing/2014/main" id="{362FB2FE-FB9E-A01E-9ECB-BDE471FC6B9F}"/>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a:extLst>
                <a:ext uri="{FF2B5EF4-FFF2-40B4-BE49-F238E27FC236}">
                  <a16:creationId xmlns:a16="http://schemas.microsoft.com/office/drawing/2014/main" id="{164ECCC2-115D-0118-5558-DA528072064A}"/>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a:extLst>
                <a:ext uri="{FF2B5EF4-FFF2-40B4-BE49-F238E27FC236}">
                  <a16:creationId xmlns:a16="http://schemas.microsoft.com/office/drawing/2014/main" id="{91A6CE87-68A4-EEDA-8BC3-79B04475A8C3}"/>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a:extLst>
                <a:ext uri="{FF2B5EF4-FFF2-40B4-BE49-F238E27FC236}">
                  <a16:creationId xmlns:a16="http://schemas.microsoft.com/office/drawing/2014/main" id="{7BEA1C70-38F2-4512-685E-CC278A179FA1}"/>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a:extLst>
              <a:ext uri="{FF2B5EF4-FFF2-40B4-BE49-F238E27FC236}">
                <a16:creationId xmlns:a16="http://schemas.microsoft.com/office/drawing/2014/main" id="{F018041F-D4EA-32D8-A651-191EC8DD7C27}"/>
              </a:ext>
            </a:extLst>
          </p:cNvPr>
          <p:cNvGrpSpPr/>
          <p:nvPr/>
        </p:nvGrpSpPr>
        <p:grpSpPr>
          <a:xfrm>
            <a:off x="102870" y="238125"/>
            <a:ext cx="454660" cy="490220"/>
            <a:chOff x="13580" y="262"/>
            <a:chExt cx="661" cy="772"/>
          </a:xfrm>
        </p:grpSpPr>
        <p:sp>
          <p:nvSpPr>
            <p:cNvPr id="48" name="矩形 47">
              <a:extLst>
                <a:ext uri="{FF2B5EF4-FFF2-40B4-BE49-F238E27FC236}">
                  <a16:creationId xmlns:a16="http://schemas.microsoft.com/office/drawing/2014/main" id="{76D2294B-AE3C-C3A7-D843-9E59268ED849}"/>
                </a:ext>
              </a:extLst>
            </p:cNvPr>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a:extLst>
                <a:ext uri="{FF2B5EF4-FFF2-40B4-BE49-F238E27FC236}">
                  <a16:creationId xmlns:a16="http://schemas.microsoft.com/office/drawing/2014/main" id="{3DC0EDDE-247D-D32D-A0B9-3C4DEC5C511A}"/>
                </a:ext>
              </a:extLst>
            </p:cNvPr>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a:extLst>
              <a:ext uri="{FF2B5EF4-FFF2-40B4-BE49-F238E27FC236}">
                <a16:creationId xmlns:a16="http://schemas.microsoft.com/office/drawing/2014/main" id="{039BEEF9-4DE7-F227-8CE0-8C84AB620EC5}"/>
              </a:ext>
            </a:extLst>
          </p:cNvPr>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a:extLst>
              <a:ext uri="{FF2B5EF4-FFF2-40B4-BE49-F238E27FC236}">
                <a16:creationId xmlns:a16="http://schemas.microsoft.com/office/drawing/2014/main" id="{4C27D285-1EA2-BA97-DF10-DFDC557AB887}"/>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965AB12B-D68F-E2A3-CE00-4BCD7CE36BFD}"/>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15" name="文本框 14">
            <a:extLst>
              <a:ext uri="{FF2B5EF4-FFF2-40B4-BE49-F238E27FC236}">
                <a16:creationId xmlns:a16="http://schemas.microsoft.com/office/drawing/2014/main" id="{BFCEC9D7-F4DF-C97D-DE17-BC0FC2E8B329}"/>
              </a:ext>
            </a:extLst>
          </p:cNvPr>
          <p:cNvSpPr txBox="1"/>
          <p:nvPr/>
        </p:nvSpPr>
        <p:spPr>
          <a:xfrm>
            <a:off x="11620191" y="2018077"/>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8" name="文本框 7">
            <a:extLst>
              <a:ext uri="{FF2B5EF4-FFF2-40B4-BE49-F238E27FC236}">
                <a16:creationId xmlns:a16="http://schemas.microsoft.com/office/drawing/2014/main" id="{E7779BC2-A274-EA9A-227B-98CB0C6153CD}"/>
              </a:ext>
            </a:extLst>
          </p:cNvPr>
          <p:cNvSpPr txBox="1"/>
          <p:nvPr/>
        </p:nvSpPr>
        <p:spPr>
          <a:xfrm>
            <a:off x="672388" y="1887119"/>
            <a:ext cx="10707915" cy="741806"/>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问题：</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基础的</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3DGS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不包含三维高斯之间的空间关系。但是，动态</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3D</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头部的理想特征表示应存在近处相似远处不同的空间关系，并且面部上相邻的基本元素一般会有相同的空间移动。</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0559F01E-65A8-E196-38B8-AD0BB5D8B59C}"/>
              </a:ext>
            </a:extLst>
          </p:cNvPr>
          <p:cNvSpPr txBox="1"/>
          <p:nvPr/>
        </p:nvSpPr>
        <p:spPr>
          <a:xfrm>
            <a:off x="392020" y="1422743"/>
            <a:ext cx="11250830" cy="43088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200" b="1" dirty="0">
                <a:latin typeface="宋体" panose="02010600030101010101" pitchFamily="2" charset="-122"/>
                <a:ea typeface="宋体" panose="02010600030101010101" pitchFamily="2" charset="-122"/>
              </a:rPr>
              <a:t>基础的</a:t>
            </a:r>
            <a:r>
              <a:rPr lang="en-US" altLang="zh-CN" sz="2200" b="1" dirty="0">
                <a:latin typeface="宋体" panose="02010600030101010101" pitchFamily="2" charset="-122"/>
                <a:ea typeface="宋体" panose="02010600030101010101" pitchFamily="2" charset="-122"/>
              </a:rPr>
              <a:t>3DGS</a:t>
            </a:r>
            <a:r>
              <a:rPr lang="zh-CN" altLang="en-US" sz="2200" b="1" dirty="0">
                <a:latin typeface="宋体" panose="02010600030101010101" pitchFamily="2" charset="-122"/>
                <a:ea typeface="宋体" panose="02010600030101010101" pitchFamily="2" charset="-122"/>
              </a:rPr>
              <a:t>存在的问题及改进</a:t>
            </a:r>
          </a:p>
        </p:txBody>
      </p:sp>
      <p:sp>
        <p:nvSpPr>
          <p:cNvPr id="2" name="文本框 1">
            <a:extLst>
              <a:ext uri="{FF2B5EF4-FFF2-40B4-BE49-F238E27FC236}">
                <a16:creationId xmlns:a16="http://schemas.microsoft.com/office/drawing/2014/main" id="{301DDD44-633C-D653-D56E-C6C10A5A52DA}"/>
              </a:ext>
            </a:extLst>
          </p:cNvPr>
          <p:cNvSpPr txBox="1"/>
          <p:nvPr>
            <p:custDataLst>
              <p:tags r:id="rId2"/>
            </p:custDataLst>
          </p:nvPr>
        </p:nvSpPr>
        <p:spPr>
          <a:xfrm>
            <a:off x="102870" y="927758"/>
            <a:ext cx="11983698"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Learning canonical 3D Gaussians with triplane representation</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9" name="文本框 8">
            <a:extLst>
              <a:ext uri="{FF2B5EF4-FFF2-40B4-BE49-F238E27FC236}">
                <a16:creationId xmlns:a16="http://schemas.microsoft.com/office/drawing/2014/main" id="{D7F26372-4A9C-04ED-FD1F-CBD76764D847}"/>
              </a:ext>
            </a:extLst>
          </p:cNvPr>
          <p:cNvSpPr txBox="1"/>
          <p:nvPr/>
        </p:nvSpPr>
        <p:spPr>
          <a:xfrm>
            <a:off x="11620191" y="2683026"/>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0" name="文本框 9">
            <a:extLst>
              <a:ext uri="{FF2B5EF4-FFF2-40B4-BE49-F238E27FC236}">
                <a16:creationId xmlns:a16="http://schemas.microsoft.com/office/drawing/2014/main" id="{F4BC3611-26BE-EE75-C3EA-A8E6D9ED0854}"/>
              </a:ext>
            </a:extLst>
          </p:cNvPr>
          <p:cNvSpPr txBox="1"/>
          <p:nvPr/>
        </p:nvSpPr>
        <p:spPr>
          <a:xfrm>
            <a:off x="11616918" y="5199048"/>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5" name="文本框 4">
            <a:extLst>
              <a:ext uri="{FF2B5EF4-FFF2-40B4-BE49-F238E27FC236}">
                <a16:creationId xmlns:a16="http://schemas.microsoft.com/office/drawing/2014/main" id="{7C0EA331-3257-4A24-BADB-A3230A7B3D8C}"/>
              </a:ext>
            </a:extLst>
          </p:cNvPr>
          <p:cNvSpPr txBox="1"/>
          <p:nvPr/>
        </p:nvSpPr>
        <p:spPr>
          <a:xfrm>
            <a:off x="672388" y="2685497"/>
            <a:ext cx="10707915" cy="741806"/>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改进：</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采用一种混合的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3D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表示方法，它利用了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3DGS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的显式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3D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表示，同时也利用了式神经辐射场中编码的空间信息的优势。</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9" name="组合 18">
            <a:extLst>
              <a:ext uri="{FF2B5EF4-FFF2-40B4-BE49-F238E27FC236}">
                <a16:creationId xmlns:a16="http://schemas.microsoft.com/office/drawing/2014/main" id="{75CF0BC9-6C51-B63C-1FC5-AE8025FF3E85}"/>
              </a:ext>
            </a:extLst>
          </p:cNvPr>
          <p:cNvGrpSpPr/>
          <p:nvPr/>
        </p:nvGrpSpPr>
        <p:grpSpPr>
          <a:xfrm>
            <a:off x="672388" y="3496876"/>
            <a:ext cx="10707915" cy="1599233"/>
            <a:chOff x="672388" y="3248401"/>
            <a:chExt cx="10707915" cy="1599233"/>
          </a:xfrm>
        </p:grpSpPr>
        <p:pic>
          <p:nvPicPr>
            <p:cNvPr id="17" name="图片 16">
              <a:extLst>
                <a:ext uri="{FF2B5EF4-FFF2-40B4-BE49-F238E27FC236}">
                  <a16:creationId xmlns:a16="http://schemas.microsoft.com/office/drawing/2014/main" id="{A3B5A836-AA3A-3AD6-6E2C-FBFF06CA30FD}"/>
                </a:ext>
              </a:extLst>
            </p:cNvPr>
            <p:cNvPicPr>
              <a:picLocks noChangeAspect="1"/>
            </p:cNvPicPr>
            <p:nvPr/>
          </p:nvPicPr>
          <p:blipFill>
            <a:blip r:embed="rId5"/>
            <a:stretch>
              <a:fillRect/>
            </a:stretch>
          </p:blipFill>
          <p:spPr>
            <a:xfrm>
              <a:off x="4240288" y="4227248"/>
              <a:ext cx="3554294" cy="620386"/>
            </a:xfrm>
            <a:prstGeom prst="rect">
              <a:avLst/>
            </a:prstGeom>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515CD0BD-090E-1160-7B2C-99EEE3212B19}"/>
                    </a:ext>
                  </a:extLst>
                </p:cNvPr>
                <p:cNvSpPr txBox="1"/>
                <p:nvPr/>
              </p:nvSpPr>
              <p:spPr>
                <a:xfrm>
                  <a:off x="672388" y="3248401"/>
                  <a:ext cx="10707915" cy="1080360"/>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具体实现：</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对于每个标准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3D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位置</a:t>
                  </a:r>
                  <a14:m>
                    <m:oMath xmlns:m="http://schemas.openxmlformats.org/officeDocument/2006/math">
                      <m:sSub>
                        <m:sSub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sSubPr>
                        <m:e>
                          <m:r>
                            <a:rPr lang="zh-CN" altLang="en-US" sz="2000" i="1" smtClean="0">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𝑐</m:t>
                          </m:r>
                        </m:sub>
                      </m:sSub>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，通过多分辨率三平面表示提取其特征嵌入</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𝑓</m:t>
                      </m:r>
                      <m:d>
                        <m:d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zh-CN" altLang="en-US" sz="2000" i="1">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𝑐</m:t>
                              </m:r>
                            </m:sub>
                          </m:sSub>
                        </m:e>
                      </m:d>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，之后利用这些特征嵌入来计算每个点的</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Scale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值</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𝑐</m:t>
                          </m:r>
                        </m:sub>
                      </m:sSub>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、旋转值</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𝑟</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𝑐</m:t>
                          </m:r>
                        </m:sub>
                      </m:sSub>
                      <m:r>
                        <a:rPr lang="en-US" altLang="zh-CN" sz="2000" i="1">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、球谐函数</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𝑆𝐻</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𝑐</m:t>
                          </m:r>
                        </m:sub>
                      </m:sSub>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和不透明度</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zh-CN" altLang="en-US" sz="2000" i="1" smtClean="0">
                              <a:latin typeface="Cambria Math" panose="02040503050406030204" pitchFamily="18" charset="0"/>
                              <a:ea typeface="宋体" panose="02010600030101010101" pitchFamily="2" charset="-122"/>
                              <a:cs typeface="Times New Roman" panose="02020603050405020304" pitchFamily="18" charset="0"/>
                            </a:rPr>
                            <m:t>𝛼</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𝑐</m:t>
                          </m:r>
                        </m:sub>
                      </m:sSub>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，于是，</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talking-head</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的标准三维高斯分布可表示为：</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515CD0BD-090E-1160-7B2C-99EEE3212B19}"/>
                    </a:ext>
                  </a:extLst>
                </p:cNvPr>
                <p:cNvSpPr txBox="1">
                  <a:spLocks noRot="1" noChangeAspect="1" noMove="1" noResize="1" noEditPoints="1" noAdjustHandles="1" noChangeArrowheads="1" noChangeShapeType="1" noTextEdit="1"/>
                </p:cNvSpPr>
                <p:nvPr/>
              </p:nvSpPr>
              <p:spPr>
                <a:xfrm>
                  <a:off x="672388" y="3248401"/>
                  <a:ext cx="10707915" cy="1080360"/>
                </a:xfrm>
                <a:prstGeom prst="rect">
                  <a:avLst/>
                </a:prstGeom>
                <a:blipFill>
                  <a:blip r:embed="rId6"/>
                  <a:stretch>
                    <a:fillRect l="-512" t="-4520" b="-9605"/>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8FB7DAA9-F52B-54DF-F14C-43B03D7596AD}"/>
                  </a:ext>
                </a:extLst>
              </p:cNvPr>
              <p:cNvSpPr txBox="1"/>
              <p:nvPr/>
            </p:nvSpPr>
            <p:spPr>
              <a:xfrm>
                <a:off x="672388" y="5021890"/>
                <a:ext cx="10707915" cy="1080360"/>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在训练过程中，不再直接更新三维高斯属性，而是对三平面特征网格和属性预测网络进行优化。这允许特征嵌入</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𝑓</m:t>
                    </m:r>
                    <m:d>
                      <m:d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zh-CN" altLang="en-US" sz="2000" i="1">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𝑐</m:t>
                            </m:r>
                          </m:sub>
                        </m:sSub>
                      </m:e>
                    </m:d>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来存储规范</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3D</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头部的特定区域的面部信息，同时也强制执行相邻高斯之间的空间关系。</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8" name="文本框 17">
                <a:extLst>
                  <a:ext uri="{FF2B5EF4-FFF2-40B4-BE49-F238E27FC236}">
                    <a16:creationId xmlns:a16="http://schemas.microsoft.com/office/drawing/2014/main" id="{8FB7DAA9-F52B-54DF-F14C-43B03D7596AD}"/>
                  </a:ext>
                </a:extLst>
              </p:cNvPr>
              <p:cNvSpPr txBox="1">
                <a:spLocks noRot="1" noChangeAspect="1" noMove="1" noResize="1" noEditPoints="1" noAdjustHandles="1" noChangeArrowheads="1" noChangeShapeType="1" noTextEdit="1"/>
              </p:cNvSpPr>
              <p:nvPr/>
            </p:nvSpPr>
            <p:spPr>
              <a:xfrm>
                <a:off x="672388" y="5021890"/>
                <a:ext cx="10707915" cy="1080360"/>
              </a:xfrm>
              <a:prstGeom prst="rect">
                <a:avLst/>
              </a:prstGeom>
              <a:blipFill>
                <a:blip r:embed="rId7"/>
                <a:stretch>
                  <a:fillRect l="-512" t="-4520" r="-569" b="-7910"/>
                </a:stretch>
              </a:blipFill>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5F38F6BB-0BCE-8ACF-0A08-66EBFCE80557}"/>
              </a:ext>
            </a:extLst>
          </p:cNvPr>
          <p:cNvSpPr txBox="1"/>
          <p:nvPr/>
        </p:nvSpPr>
        <p:spPr>
          <a:xfrm>
            <a:off x="11616919" y="3586379"/>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1" name="文本框 20">
            <a:extLst>
              <a:ext uri="{FF2B5EF4-FFF2-40B4-BE49-F238E27FC236}">
                <a16:creationId xmlns:a16="http://schemas.microsoft.com/office/drawing/2014/main" id="{0DFC150B-00DF-4037-187B-2C9E1F6C21D1}"/>
              </a:ext>
            </a:extLst>
          </p:cNvPr>
          <p:cNvSpPr txBox="1"/>
          <p:nvPr/>
        </p:nvSpPr>
        <p:spPr>
          <a:xfrm>
            <a:off x="11616918" y="4425137"/>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2" name="文本框 21">
            <a:extLst>
              <a:ext uri="{FF2B5EF4-FFF2-40B4-BE49-F238E27FC236}">
                <a16:creationId xmlns:a16="http://schemas.microsoft.com/office/drawing/2014/main" id="{704AA02C-3254-959D-40AC-5FAF088D3E41}"/>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Cho K, Lee J, Yoon H, et al. GaussianTalker: Real-Time High-Fidelity Talking Head Synthesis with Audio-Driven 3D Gaussian Splatting[J]. arXiv preprint arXiv:2404.16012,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1802844986"/>
      </p:ext>
    </p:extLst>
  </p:cSld>
  <p:clrMapOvr>
    <a:masterClrMapping/>
  </p:clrMapOvr>
  <p:transition>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437E-61A4-2C1E-E1E2-012A3B491505}"/>
            </a:ext>
          </a:extLst>
        </p:cNvPr>
        <p:cNvGrpSpPr/>
        <p:nvPr/>
      </p:nvGrpSpPr>
      <p:grpSpPr>
        <a:xfrm>
          <a:off x="0" y="0"/>
          <a:ext cx="0" cy="0"/>
          <a:chOff x="0" y="0"/>
          <a:chExt cx="0" cy="0"/>
        </a:xfrm>
      </p:grpSpPr>
      <p:pic>
        <p:nvPicPr>
          <p:cNvPr id="26" name="图片 25">
            <a:extLst>
              <a:ext uri="{FF2B5EF4-FFF2-40B4-BE49-F238E27FC236}">
                <a16:creationId xmlns:a16="http://schemas.microsoft.com/office/drawing/2014/main" id="{B4E95508-F14D-F63A-612B-393321A37703}"/>
              </a:ext>
            </a:extLst>
          </p:cNvPr>
          <p:cNvPicPr>
            <a:picLocks noChangeAspect="1"/>
          </p:cNvPicPr>
          <p:nvPr/>
        </p:nvPicPr>
        <p:blipFill>
          <a:blip r:embed="rId5"/>
          <a:stretch>
            <a:fillRect/>
          </a:stretch>
        </p:blipFill>
        <p:spPr>
          <a:xfrm>
            <a:off x="5120420" y="3372737"/>
            <a:ext cx="6445099" cy="2968957"/>
          </a:xfrm>
          <a:prstGeom prst="rect">
            <a:avLst/>
          </a:prstGeom>
        </p:spPr>
      </p:pic>
      <p:grpSp>
        <p:nvGrpSpPr>
          <p:cNvPr id="39" name="组合 38">
            <a:extLst>
              <a:ext uri="{FF2B5EF4-FFF2-40B4-BE49-F238E27FC236}">
                <a16:creationId xmlns:a16="http://schemas.microsoft.com/office/drawing/2014/main" id="{14E86233-B1D7-B19D-D3EA-27D04FEF1040}"/>
              </a:ext>
            </a:extLst>
          </p:cNvPr>
          <p:cNvGrpSpPr/>
          <p:nvPr/>
        </p:nvGrpSpPr>
        <p:grpSpPr>
          <a:xfrm rot="15433288">
            <a:off x="3580764" y="-311153"/>
            <a:ext cx="6361278" cy="7047820"/>
            <a:chOff x="4297364" y="903288"/>
            <a:chExt cx="2946834" cy="3067178"/>
          </a:xfrm>
          <a:solidFill>
            <a:schemeClr val="bg1">
              <a:lumMod val="65000"/>
              <a:alpha val="3000"/>
            </a:schemeClr>
          </a:solidFill>
        </p:grpSpPr>
        <p:sp>
          <p:nvSpPr>
            <p:cNvPr id="40" name="Freeform 5">
              <a:extLst>
                <a:ext uri="{FF2B5EF4-FFF2-40B4-BE49-F238E27FC236}">
                  <a16:creationId xmlns:a16="http://schemas.microsoft.com/office/drawing/2014/main" id="{F5250C2D-BAA4-DAF8-5866-D1FCF07A43F1}"/>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a:extLst>
                <a:ext uri="{FF2B5EF4-FFF2-40B4-BE49-F238E27FC236}">
                  <a16:creationId xmlns:a16="http://schemas.microsoft.com/office/drawing/2014/main" id="{362FB2FE-FB9E-A01E-9ECB-BDE471FC6B9F}"/>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a:extLst>
                <a:ext uri="{FF2B5EF4-FFF2-40B4-BE49-F238E27FC236}">
                  <a16:creationId xmlns:a16="http://schemas.microsoft.com/office/drawing/2014/main" id="{164ECCC2-115D-0118-5558-DA528072064A}"/>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a:extLst>
                <a:ext uri="{FF2B5EF4-FFF2-40B4-BE49-F238E27FC236}">
                  <a16:creationId xmlns:a16="http://schemas.microsoft.com/office/drawing/2014/main" id="{91A6CE87-68A4-EEDA-8BC3-79B04475A8C3}"/>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a:extLst>
                <a:ext uri="{FF2B5EF4-FFF2-40B4-BE49-F238E27FC236}">
                  <a16:creationId xmlns:a16="http://schemas.microsoft.com/office/drawing/2014/main" id="{7BEA1C70-38F2-4512-685E-CC278A179FA1}"/>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a:extLst>
              <a:ext uri="{FF2B5EF4-FFF2-40B4-BE49-F238E27FC236}">
                <a16:creationId xmlns:a16="http://schemas.microsoft.com/office/drawing/2014/main" id="{F018041F-D4EA-32D8-A651-191EC8DD7C27}"/>
              </a:ext>
            </a:extLst>
          </p:cNvPr>
          <p:cNvGrpSpPr/>
          <p:nvPr/>
        </p:nvGrpSpPr>
        <p:grpSpPr>
          <a:xfrm>
            <a:off x="102870" y="238125"/>
            <a:ext cx="454660" cy="490220"/>
            <a:chOff x="13580" y="262"/>
            <a:chExt cx="661" cy="772"/>
          </a:xfrm>
        </p:grpSpPr>
        <p:sp>
          <p:nvSpPr>
            <p:cNvPr id="48" name="矩形 47">
              <a:extLst>
                <a:ext uri="{FF2B5EF4-FFF2-40B4-BE49-F238E27FC236}">
                  <a16:creationId xmlns:a16="http://schemas.microsoft.com/office/drawing/2014/main" id="{76D2294B-AE3C-C3A7-D843-9E59268ED849}"/>
                </a:ext>
              </a:extLst>
            </p:cNvPr>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a:extLst>
                <a:ext uri="{FF2B5EF4-FFF2-40B4-BE49-F238E27FC236}">
                  <a16:creationId xmlns:a16="http://schemas.microsoft.com/office/drawing/2014/main" id="{3DC0EDDE-247D-D32D-A0B9-3C4DEC5C511A}"/>
                </a:ext>
              </a:extLst>
            </p:cNvPr>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a:extLst>
              <a:ext uri="{FF2B5EF4-FFF2-40B4-BE49-F238E27FC236}">
                <a16:creationId xmlns:a16="http://schemas.microsoft.com/office/drawing/2014/main" id="{039BEEF9-4DE7-F227-8CE0-8C84AB620EC5}"/>
              </a:ext>
            </a:extLst>
          </p:cNvPr>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a:extLst>
              <a:ext uri="{FF2B5EF4-FFF2-40B4-BE49-F238E27FC236}">
                <a16:creationId xmlns:a16="http://schemas.microsoft.com/office/drawing/2014/main" id="{4C27D285-1EA2-BA97-DF10-DFDC557AB887}"/>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965AB12B-D68F-E2A3-CE00-4BCD7CE36BFD}"/>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15" name="文本框 14">
            <a:extLst>
              <a:ext uri="{FF2B5EF4-FFF2-40B4-BE49-F238E27FC236}">
                <a16:creationId xmlns:a16="http://schemas.microsoft.com/office/drawing/2014/main" id="{BFCEC9D7-F4DF-C97D-DE17-BC0FC2E8B329}"/>
              </a:ext>
            </a:extLst>
          </p:cNvPr>
          <p:cNvSpPr txBox="1"/>
          <p:nvPr/>
        </p:nvSpPr>
        <p:spPr>
          <a:xfrm>
            <a:off x="11620191" y="2286430"/>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1" name="文本框 10">
            <a:extLst>
              <a:ext uri="{FF2B5EF4-FFF2-40B4-BE49-F238E27FC236}">
                <a16:creationId xmlns:a16="http://schemas.microsoft.com/office/drawing/2014/main" id="{0559F01E-65A8-E196-38B8-AD0BB5D8B59C}"/>
              </a:ext>
            </a:extLst>
          </p:cNvPr>
          <p:cNvSpPr txBox="1"/>
          <p:nvPr/>
        </p:nvSpPr>
        <p:spPr>
          <a:xfrm>
            <a:off x="392020" y="1373048"/>
            <a:ext cx="11250830" cy="430887"/>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200" b="1" dirty="0">
                <a:latin typeface="Times New Roman" panose="02020603050405020304" pitchFamily="18" charset="0"/>
                <a:ea typeface="宋体" panose="02010600030101010101" pitchFamily="2" charset="-122"/>
                <a:cs typeface="Times New Roman" panose="02020603050405020304" pitchFamily="18" charset="0"/>
              </a:rPr>
              <a:t>Triplane representation for 3D Gaussian</a:t>
            </a:r>
            <a:endParaRPr lang="zh-CN" altLang="en-US" sz="22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301DDD44-633C-D653-D56E-C6C10A5A52DA}"/>
              </a:ext>
            </a:extLst>
          </p:cNvPr>
          <p:cNvSpPr txBox="1"/>
          <p:nvPr>
            <p:custDataLst>
              <p:tags r:id="rId2"/>
            </p:custDataLst>
          </p:nvPr>
        </p:nvSpPr>
        <p:spPr>
          <a:xfrm>
            <a:off x="102870" y="927758"/>
            <a:ext cx="11983698"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Learning canonical 3D Gaussians with triplane representation</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 name="文本框 9">
            <a:extLst>
              <a:ext uri="{FF2B5EF4-FFF2-40B4-BE49-F238E27FC236}">
                <a16:creationId xmlns:a16="http://schemas.microsoft.com/office/drawing/2014/main" id="{F4BC3611-26BE-EE75-C3EA-A8E6D9ED0854}"/>
              </a:ext>
            </a:extLst>
          </p:cNvPr>
          <p:cNvSpPr txBox="1"/>
          <p:nvPr/>
        </p:nvSpPr>
        <p:spPr>
          <a:xfrm>
            <a:off x="4713685" y="5412900"/>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8FB7DAA9-F52B-54DF-F14C-43B03D7596AD}"/>
                  </a:ext>
                </a:extLst>
              </p:cNvPr>
              <p:cNvSpPr txBox="1"/>
              <p:nvPr/>
            </p:nvSpPr>
            <p:spPr>
              <a:xfrm>
                <a:off x="868248" y="4668904"/>
                <a:ext cx="4192663" cy="1106393"/>
              </a:xfrm>
              <a:prstGeom prst="rect">
                <a:avLst/>
              </a:prstGeom>
              <a:noFill/>
            </p:spPr>
            <p:txBody>
              <a:bodyPr wrap="square">
                <a:spAutoFit/>
              </a:bodyPr>
              <a:lstStyle/>
              <a:p>
                <a:pPr>
                  <a:lnSpc>
                    <a:spcPct val="110000"/>
                  </a:lnSpc>
                  <a:spcBef>
                    <a:spcPts val="500"/>
                  </a:spcBef>
                  <a:spcAft>
                    <a:spcPts val="300"/>
                  </a:spcAft>
                </a:pPr>
                <a:r>
                  <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rPr>
                  <a:t>其中，</a:t>
                </a:r>
                <a14:m>
                  <m:oMath xmlns:m="http://schemas.openxmlformats.org/officeDocument/2006/math">
                    <m:sSub>
                      <m:sSubPr>
                        <m:ctrlPr>
                          <a:rPr lang="en-US" altLang="zh-CN" sz="2000" i="1" smtClean="0">
                            <a:effectLst/>
                            <a:latin typeface="Cambria Math" panose="02040503050406030204" pitchFamily="18" charset="0"/>
                            <a:ea typeface="宋体" panose="02010600030101010101" pitchFamily="2" charset="-122"/>
                            <a:cs typeface="Times New Roman" panose="02020603050405020304" pitchFamily="18" charset="0"/>
                          </a:rPr>
                        </m:ctrlPr>
                      </m:sSubPr>
                      <m:e>
                        <m:r>
                          <a:rPr lang="zh-CN" altLang="en-US" sz="2000" i="1" smtClean="0">
                            <a:effectLst/>
                            <a:latin typeface="Cambria Math" panose="02040503050406030204" pitchFamily="18" charset="0"/>
                            <a:ea typeface="宋体" panose="02010600030101010101" pitchFamily="2" charset="-122"/>
                            <a:cs typeface="Times New Roman" panose="02020603050405020304" pitchFamily="18" charset="0"/>
                          </a:rPr>
                          <m:t>𝜉</m:t>
                        </m:r>
                      </m:e>
                      <m:sub>
                        <m: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𝑝</m:t>
                        </m:r>
                      </m:sub>
                    </m:sSub>
                    <m:d>
                      <m:dPr>
                        <m:ctrlPr>
                          <a:rPr lang="en-US" altLang="zh-CN" sz="2000" i="1" smtClean="0">
                            <a:effectLst/>
                            <a:latin typeface="Cambria Math" panose="02040503050406030204" pitchFamily="18" charset="0"/>
                            <a:ea typeface="宋体" panose="02010600030101010101" pitchFamily="2" charset="-122"/>
                            <a:cs typeface="Times New Roman" panose="02020603050405020304" pitchFamily="18" charset="0"/>
                          </a:rPr>
                        </m:ctrlPr>
                      </m:dPr>
                      <m:e>
                        <m:r>
                          <a:rPr lang="zh-CN" altLang="en-US" i="1">
                            <a:latin typeface="Cambria Math" panose="02040503050406030204" pitchFamily="18" charset="0"/>
                          </a:rPr>
                          <m:t>𝜇</m:t>
                        </m:r>
                      </m:e>
                    </m:d>
                  </m:oMath>
                </a14:m>
                <a:r>
                  <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rPr>
                  <a:t>表示</a:t>
                </a:r>
                <a14:m>
                  <m:oMath xmlns:m="http://schemas.openxmlformats.org/officeDocument/2006/math">
                    <m:r>
                      <a:rPr lang="zh-CN" altLang="zh-CN" i="1">
                        <a:latin typeface="Cambria Math" panose="02040503050406030204" pitchFamily="18" charset="0"/>
                      </a:rPr>
                      <m:t>𝜇</m:t>
                    </m:r>
                  </m:oMath>
                </a14:m>
                <a:r>
                  <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rPr>
                  <a:t>在平面</a:t>
                </a:r>
                <a14:m>
                  <m:oMath xmlns:m="http://schemas.openxmlformats.org/officeDocument/2006/math">
                    <m:r>
                      <a:rPr lang="en-US" altLang="zh-CN" sz="2000" i="1">
                        <a:latin typeface="Cambria Math" panose="02040503050406030204" pitchFamily="18" charset="0"/>
                        <a:ea typeface="宋体" panose="02010600030101010101" pitchFamily="2" charset="-122"/>
                        <a:cs typeface="Times New Roman" panose="02020603050405020304" pitchFamily="18" charset="0"/>
                      </a:rPr>
                      <m:t>𝑝</m:t>
                    </m:r>
                  </m:oMath>
                </a14:m>
                <a:r>
                  <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rPr>
                  <a:t>上的投影，</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i="1" dirty="0" err="1">
                    <a:latin typeface="Cambria Math" panose="02040503050406030204" pitchFamily="18" charset="0"/>
                    <a:ea typeface="宋体" panose="02010600030101010101" pitchFamily="2" charset="-122"/>
                    <a:cs typeface="Times New Roman" panose="02020603050405020304" pitchFamily="18" charset="0"/>
                  </a:rPr>
                  <a:t>interp</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”表示一个点在规则间隔的二维网格上的双线性插值。</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8" name="文本框 17">
                <a:extLst>
                  <a:ext uri="{FF2B5EF4-FFF2-40B4-BE49-F238E27FC236}">
                    <a16:creationId xmlns:a16="http://schemas.microsoft.com/office/drawing/2014/main" id="{8FB7DAA9-F52B-54DF-F14C-43B03D7596AD}"/>
                  </a:ext>
                </a:extLst>
              </p:cNvPr>
              <p:cNvSpPr txBox="1">
                <a:spLocks noRot="1" noChangeAspect="1" noMove="1" noResize="1" noEditPoints="1" noAdjustHandles="1" noChangeArrowheads="1" noChangeShapeType="1" noTextEdit="1"/>
              </p:cNvSpPr>
              <p:nvPr/>
            </p:nvSpPr>
            <p:spPr>
              <a:xfrm>
                <a:off x="868248" y="4668904"/>
                <a:ext cx="4192663" cy="1106393"/>
              </a:xfrm>
              <a:prstGeom prst="rect">
                <a:avLst/>
              </a:prstGeom>
              <a:blipFill>
                <a:blip r:embed="rId6"/>
                <a:stretch>
                  <a:fillRect l="-1453" t="-2762" r="-7558" b="-7735"/>
                </a:stretch>
              </a:blipFill>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5F38F6BB-0BCE-8ACF-0A08-66EBFCE80557}"/>
              </a:ext>
            </a:extLst>
          </p:cNvPr>
          <p:cNvSpPr txBox="1"/>
          <p:nvPr/>
        </p:nvSpPr>
        <p:spPr>
          <a:xfrm>
            <a:off x="4713685" y="4022279"/>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1" name="文本框 20">
            <a:extLst>
              <a:ext uri="{FF2B5EF4-FFF2-40B4-BE49-F238E27FC236}">
                <a16:creationId xmlns:a16="http://schemas.microsoft.com/office/drawing/2014/main" id="{0DFC150B-00DF-4037-187B-2C9E1F6C21D1}"/>
              </a:ext>
            </a:extLst>
          </p:cNvPr>
          <p:cNvSpPr txBox="1"/>
          <p:nvPr/>
        </p:nvSpPr>
        <p:spPr>
          <a:xfrm>
            <a:off x="11618585" y="4694248"/>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pic>
        <p:nvPicPr>
          <p:cNvPr id="22" name="图片 21">
            <a:extLst>
              <a:ext uri="{FF2B5EF4-FFF2-40B4-BE49-F238E27FC236}">
                <a16:creationId xmlns:a16="http://schemas.microsoft.com/office/drawing/2014/main" id="{676AA5A6-C215-C82A-9C83-E9AFA0E3E135}"/>
              </a:ext>
            </a:extLst>
          </p:cNvPr>
          <p:cNvPicPr>
            <a:picLocks noChangeAspect="1"/>
          </p:cNvPicPr>
          <p:nvPr/>
        </p:nvPicPr>
        <p:blipFill>
          <a:blip r:embed="rId7"/>
          <a:stretch>
            <a:fillRect/>
          </a:stretch>
        </p:blipFill>
        <p:spPr>
          <a:xfrm>
            <a:off x="1173006" y="3946079"/>
            <a:ext cx="3366014" cy="676369"/>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7779BC2-A274-EA9A-227B-98CB0C6153CD}"/>
                  </a:ext>
                </a:extLst>
              </p:cNvPr>
              <p:cNvSpPr txBox="1"/>
              <p:nvPr/>
            </p:nvSpPr>
            <p:spPr>
              <a:xfrm>
                <a:off x="572998" y="1757912"/>
                <a:ext cx="11093904" cy="2096023"/>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为了编码经典的三维头部的空间信息，采用了多分辨率三平面表示，将空间分解为三个正交二维特征网格，记为</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𝑃</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dPr>
                      <m:e>
                        <m:sSup>
                          <m:sSup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𝑃</m:t>
                            </m:r>
                          </m:e>
                          <m:sup>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𝑥𝑦</m:t>
                            </m:r>
                          </m:sup>
                        </m:sSup>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Sup>
                          <m:sSup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𝑃</m:t>
                            </m:r>
                          </m:e>
                          <m:sup>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𝑦𝑧</m:t>
                            </m:r>
                          </m:sup>
                        </m:sSup>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Sup>
                          <m:sSup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𝑃</m:t>
                            </m:r>
                          </m:e>
                          <m:sup>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𝑧𝑥</m:t>
                            </m:r>
                          </m:sup>
                        </m:sSup>
                      </m:e>
                    </m:d>
                  </m:oMath>
                </a14:m>
                <a:r>
                  <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rPr>
                  <a:t>，每个平面的形状大小为</a:t>
                </a:r>
                <a14:m>
                  <m:oMath xmlns:m="http://schemas.openxmlformats.org/officeDocument/2006/math">
                    <m: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b="0" i="1" smtClean="0">
                        <a:effectLst/>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smtClean="0">
                        <a:effectLst/>
                        <a:latin typeface="Cambria Math" panose="02040503050406030204" pitchFamily="18" charset="0"/>
                        <a:ea typeface="Cambria Math" panose="02040503050406030204" pitchFamily="18" charset="0"/>
                        <a:cs typeface="Times New Roman" panose="02020603050405020304" pitchFamily="18" charset="0"/>
                      </a:rPr>
                      <m:t>𝑅</m:t>
                    </m:r>
                    <m:r>
                      <a:rPr lang="en-US" altLang="zh-CN" sz="2000" b="0" i="1" smtClean="0">
                        <a:effectLst/>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smtClean="0">
                        <a:effectLst/>
                        <a:latin typeface="Cambria Math" panose="02040503050406030204" pitchFamily="18" charset="0"/>
                        <a:ea typeface="Cambria Math" panose="02040503050406030204" pitchFamily="18" charset="0"/>
                        <a:cs typeface="Times New Roman" panose="02020603050405020304" pitchFamily="18" charset="0"/>
                      </a:rPr>
                      <m:t>𝑅</m:t>
                    </m:r>
                  </m:oMath>
                </a14:m>
                <a:r>
                  <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rPr>
                  <a:t>，其中</a:t>
                </a:r>
                <a14:m>
                  <m:oMath xmlns:m="http://schemas.openxmlformats.org/officeDocument/2006/math">
                    <m:r>
                      <a:rPr lang="en-US" altLang="zh-CN" sz="2000" i="1">
                        <a:latin typeface="Cambria Math" panose="02040503050406030204" pitchFamily="18" charset="0"/>
                        <a:ea typeface="宋体" panose="02010600030101010101" pitchFamily="2" charset="-122"/>
                        <a:cs typeface="Times New Roman" panose="02020603050405020304" pitchFamily="18" charset="0"/>
                      </a:rPr>
                      <m:t>𝐻</m:t>
                    </m:r>
                  </m:oMath>
                </a14:m>
                <a:r>
                  <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rPr>
                  <a:t>表示特征的隐藏维度，</a:t>
                </a:r>
                <a:r>
                  <a:rPr lang="en-US" altLang="zh-CN" sz="2000" dirty="0">
                    <a:ea typeface="Cambria Math" panose="02040503050406030204" pitchFamily="18" charset="0"/>
                    <a:cs typeface="Times New Roman" panose="02020603050405020304" pitchFamily="18" charset="0"/>
                  </a:rPr>
                  <a:t> </a:t>
                </a:r>
                <a14:m>
                  <m:oMath xmlns:m="http://schemas.openxmlformats.org/officeDocument/2006/math">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𝑅</m:t>
                    </m:r>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表示每个维度的分辨率。对于每个三维高斯分布</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位置为</a:t>
                </a:r>
                <a14:m>
                  <m:oMath xmlns:m="http://schemas.openxmlformats.org/officeDocument/2006/math">
                    <m:r>
                      <a:rPr lang="zh-CN" altLang="zh-CN" i="1">
                        <a:latin typeface="Cambria Math" panose="02040503050406030204" pitchFamily="18" charset="0"/>
                      </a:rPr>
                      <m:t>𝜇</m:t>
                    </m:r>
                  </m:oMath>
                </a14:m>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，将其坐标值都归一化至</a:t>
                </a:r>
                <a14:m>
                  <m:oMath xmlns:m="http://schemas.openxmlformats.org/officeDocument/2006/math">
                    <m:d>
                      <m:dPr>
                        <m:begChr m:val="["/>
                        <m:endChr m:val=""/>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0, </m:t>
                        </m:r>
                        <m:d>
                          <m:dPr>
                            <m:begChr m:val=""/>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𝑅</m:t>
                            </m:r>
                          </m:e>
                        </m:d>
                      </m:e>
                    </m:d>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之间，并通过将双线性插值到每个平面上的二维网格中来计算相应的特征。这些特征使用</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Hadamard</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积</a:t>
                </a:r>
                <a14:m>
                  <m:oMath xmlns:m="http://schemas.openxmlformats.org/officeDocument/2006/math">
                    <m:r>
                      <m:rPr>
                        <m:sty m:val="p"/>
                      </m:rPr>
                      <a:rPr lang="el-GR" altLang="zh-CN" sz="2000" i="1" smtClean="0">
                        <a:latin typeface="Cambria Math" panose="02040503050406030204" pitchFamily="18" charset="0"/>
                        <a:ea typeface="Cambria Math" panose="02040503050406030204" pitchFamily="18" charset="0"/>
                        <a:cs typeface="Times New Roman" panose="02020603050405020304" pitchFamily="18" charset="0"/>
                      </a:rPr>
                      <m:t>Π</m:t>
                    </m:r>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对每个平面进行组合，然后沿着不同的维度进行连接</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，然后生成一个长度为</a:t>
                </a:r>
                <a14:m>
                  <m:oMath xmlns:m="http://schemas.openxmlformats.org/officeDocument/2006/math">
                    <m:r>
                      <a:rPr lang="en-US" altLang="zh-CN" sz="2000" i="1">
                        <a:latin typeface="Cambria Math" panose="02040503050406030204" pitchFamily="18" charset="0"/>
                        <a:ea typeface="宋体" panose="02010600030101010101" pitchFamily="2" charset="-122"/>
                        <a:cs typeface="Times New Roman" panose="02020603050405020304" pitchFamily="18" charset="0"/>
                      </a:rPr>
                      <m:t>𝐻</m:t>
                    </m:r>
                  </m:oMath>
                </a14:m>
                <a:r>
                  <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rPr>
                  <a:t>的特征向量 ：</a:t>
                </a:r>
              </a:p>
            </p:txBody>
          </p:sp>
        </mc:Choice>
        <mc:Fallback xmlns="">
          <p:sp>
            <p:nvSpPr>
              <p:cNvPr id="8" name="文本框 7">
                <a:extLst>
                  <a:ext uri="{FF2B5EF4-FFF2-40B4-BE49-F238E27FC236}">
                    <a16:creationId xmlns:a16="http://schemas.microsoft.com/office/drawing/2014/main" id="{E7779BC2-A274-EA9A-227B-98CB0C6153CD}"/>
                  </a:ext>
                </a:extLst>
              </p:cNvPr>
              <p:cNvSpPr txBox="1">
                <a:spLocks noRot="1" noChangeAspect="1" noMove="1" noResize="1" noEditPoints="1" noAdjustHandles="1" noChangeArrowheads="1" noChangeShapeType="1" noTextEdit="1"/>
              </p:cNvSpPr>
              <p:nvPr/>
            </p:nvSpPr>
            <p:spPr>
              <a:xfrm>
                <a:off x="572998" y="1757912"/>
                <a:ext cx="11093904" cy="2096023"/>
              </a:xfrm>
              <a:prstGeom prst="rect">
                <a:avLst/>
              </a:prstGeom>
              <a:blipFill>
                <a:blip r:embed="rId8"/>
                <a:stretch>
                  <a:fillRect l="-495" t="-2035" r="-110" b="-4070"/>
                </a:stretch>
              </a:blipFill>
            </p:spPr>
            <p:txBody>
              <a:bodyPr/>
              <a:lstStyle/>
              <a:p>
                <a:r>
                  <a:rPr lang="zh-CN" altLang="en-US">
                    <a:noFill/>
                  </a:rPr>
                  <a:t> </a:t>
                </a:r>
              </a:p>
            </p:txBody>
          </p:sp>
        </mc:Fallback>
      </mc:AlternateContent>
      <p:sp>
        <p:nvSpPr>
          <p:cNvPr id="27" name="文本框 26">
            <a:extLst>
              <a:ext uri="{FF2B5EF4-FFF2-40B4-BE49-F238E27FC236}">
                <a16:creationId xmlns:a16="http://schemas.microsoft.com/office/drawing/2014/main" id="{52CC719D-690B-C55F-C189-1FE3B979A89E}"/>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Cho K, Lee J, Yoon H, et al. GaussianTalker: Real-Time High-Fidelity Talking Head Synthesis with Audio-Driven 3D Gaussian Splatting[J]. arXiv preprint arXiv:2404.16012,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2334941312"/>
      </p:ext>
    </p:extLst>
  </p:cSld>
  <p:clrMapOvr>
    <a:masterClrMapping/>
  </p:clrMapOvr>
  <p:transition>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437E-61A4-2C1E-E1E2-012A3B491505}"/>
            </a:ext>
          </a:extLst>
        </p:cNvPr>
        <p:cNvGrpSpPr/>
        <p:nvPr/>
      </p:nvGrpSpPr>
      <p:grpSpPr>
        <a:xfrm>
          <a:off x="0" y="0"/>
          <a:ext cx="0" cy="0"/>
          <a:chOff x="0" y="0"/>
          <a:chExt cx="0" cy="0"/>
        </a:xfrm>
      </p:grpSpPr>
      <p:grpSp>
        <p:nvGrpSpPr>
          <p:cNvPr id="39" name="组合 38">
            <a:extLst>
              <a:ext uri="{FF2B5EF4-FFF2-40B4-BE49-F238E27FC236}">
                <a16:creationId xmlns:a16="http://schemas.microsoft.com/office/drawing/2014/main" id="{14E86233-B1D7-B19D-D3EA-27D04FEF1040}"/>
              </a:ext>
            </a:extLst>
          </p:cNvPr>
          <p:cNvGrpSpPr/>
          <p:nvPr/>
        </p:nvGrpSpPr>
        <p:grpSpPr>
          <a:xfrm rot="15433288">
            <a:off x="3327035" y="-311154"/>
            <a:ext cx="6361278" cy="7047820"/>
            <a:chOff x="4297364" y="903288"/>
            <a:chExt cx="2946834" cy="3067178"/>
          </a:xfrm>
          <a:solidFill>
            <a:schemeClr val="bg1">
              <a:lumMod val="65000"/>
              <a:alpha val="3000"/>
            </a:schemeClr>
          </a:solidFill>
        </p:grpSpPr>
        <p:sp>
          <p:nvSpPr>
            <p:cNvPr id="40" name="Freeform 5">
              <a:extLst>
                <a:ext uri="{FF2B5EF4-FFF2-40B4-BE49-F238E27FC236}">
                  <a16:creationId xmlns:a16="http://schemas.microsoft.com/office/drawing/2014/main" id="{F5250C2D-BAA4-DAF8-5866-D1FCF07A43F1}"/>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a:extLst>
                <a:ext uri="{FF2B5EF4-FFF2-40B4-BE49-F238E27FC236}">
                  <a16:creationId xmlns:a16="http://schemas.microsoft.com/office/drawing/2014/main" id="{362FB2FE-FB9E-A01E-9ECB-BDE471FC6B9F}"/>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a:extLst>
                <a:ext uri="{FF2B5EF4-FFF2-40B4-BE49-F238E27FC236}">
                  <a16:creationId xmlns:a16="http://schemas.microsoft.com/office/drawing/2014/main" id="{164ECCC2-115D-0118-5558-DA528072064A}"/>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a:extLst>
                <a:ext uri="{FF2B5EF4-FFF2-40B4-BE49-F238E27FC236}">
                  <a16:creationId xmlns:a16="http://schemas.microsoft.com/office/drawing/2014/main" id="{91A6CE87-68A4-EEDA-8BC3-79B04475A8C3}"/>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a:extLst>
                <a:ext uri="{FF2B5EF4-FFF2-40B4-BE49-F238E27FC236}">
                  <a16:creationId xmlns:a16="http://schemas.microsoft.com/office/drawing/2014/main" id="{7BEA1C70-38F2-4512-685E-CC278A179FA1}"/>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a:extLst>
              <a:ext uri="{FF2B5EF4-FFF2-40B4-BE49-F238E27FC236}">
                <a16:creationId xmlns:a16="http://schemas.microsoft.com/office/drawing/2014/main" id="{F018041F-D4EA-32D8-A651-191EC8DD7C27}"/>
              </a:ext>
            </a:extLst>
          </p:cNvPr>
          <p:cNvGrpSpPr/>
          <p:nvPr/>
        </p:nvGrpSpPr>
        <p:grpSpPr>
          <a:xfrm>
            <a:off x="102870" y="238125"/>
            <a:ext cx="454660" cy="490220"/>
            <a:chOff x="13580" y="262"/>
            <a:chExt cx="661" cy="772"/>
          </a:xfrm>
        </p:grpSpPr>
        <p:sp>
          <p:nvSpPr>
            <p:cNvPr id="48" name="矩形 47">
              <a:extLst>
                <a:ext uri="{FF2B5EF4-FFF2-40B4-BE49-F238E27FC236}">
                  <a16:creationId xmlns:a16="http://schemas.microsoft.com/office/drawing/2014/main" id="{76D2294B-AE3C-C3A7-D843-9E59268ED849}"/>
                </a:ext>
              </a:extLst>
            </p:cNvPr>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a:extLst>
                <a:ext uri="{FF2B5EF4-FFF2-40B4-BE49-F238E27FC236}">
                  <a16:creationId xmlns:a16="http://schemas.microsoft.com/office/drawing/2014/main" id="{3DC0EDDE-247D-D32D-A0B9-3C4DEC5C511A}"/>
                </a:ext>
              </a:extLst>
            </p:cNvPr>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a:extLst>
              <a:ext uri="{FF2B5EF4-FFF2-40B4-BE49-F238E27FC236}">
                <a16:creationId xmlns:a16="http://schemas.microsoft.com/office/drawing/2014/main" id="{039BEEF9-4DE7-F227-8CE0-8C84AB620EC5}"/>
              </a:ext>
            </a:extLst>
          </p:cNvPr>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a:extLst>
              <a:ext uri="{FF2B5EF4-FFF2-40B4-BE49-F238E27FC236}">
                <a16:creationId xmlns:a16="http://schemas.microsoft.com/office/drawing/2014/main" id="{4C27D285-1EA2-BA97-DF10-DFDC557AB887}"/>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965AB12B-D68F-E2A3-CE00-4BCD7CE36BFD}"/>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15" name="文本框 14">
            <a:extLst>
              <a:ext uri="{FF2B5EF4-FFF2-40B4-BE49-F238E27FC236}">
                <a16:creationId xmlns:a16="http://schemas.microsoft.com/office/drawing/2014/main" id="{BFCEC9D7-F4DF-C97D-DE17-BC0FC2E8B329}"/>
              </a:ext>
            </a:extLst>
          </p:cNvPr>
          <p:cNvSpPr txBox="1"/>
          <p:nvPr/>
        </p:nvSpPr>
        <p:spPr>
          <a:xfrm>
            <a:off x="11620191" y="2107528"/>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7779BC2-A274-EA9A-227B-98CB0C6153CD}"/>
                  </a:ext>
                </a:extLst>
              </p:cNvPr>
              <p:cNvSpPr txBox="1"/>
              <p:nvPr/>
            </p:nvSpPr>
            <p:spPr>
              <a:xfrm>
                <a:off x="1062592" y="2124633"/>
                <a:ext cx="10320290" cy="741806"/>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3D</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高斯分布属性值的获取</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：与原始的</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3DGS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显性存储属性值的方式不同，本文通过从对应的特征表示</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𝑓</m:t>
                    </m:r>
                    <m:d>
                      <m:d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dPr>
                      <m:e>
                        <m:r>
                          <a:rPr lang="zh-CN" altLang="en-US" i="1">
                            <a:latin typeface="Cambria Math" panose="02040503050406030204" pitchFamily="18" charset="0"/>
                          </a:rPr>
                          <m:t>𝜇</m:t>
                        </m:r>
                      </m:e>
                    </m:d>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中获得这些属性值。</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E7779BC2-A274-EA9A-227B-98CB0C6153CD}"/>
                  </a:ext>
                </a:extLst>
              </p:cNvPr>
              <p:cNvSpPr txBox="1">
                <a:spLocks noRot="1" noChangeAspect="1" noMove="1" noResize="1" noEditPoints="1" noAdjustHandles="1" noChangeArrowheads="1" noChangeShapeType="1" noTextEdit="1"/>
              </p:cNvSpPr>
              <p:nvPr/>
            </p:nvSpPr>
            <p:spPr>
              <a:xfrm>
                <a:off x="1062592" y="2124633"/>
                <a:ext cx="10320290" cy="741806"/>
              </a:xfrm>
              <a:prstGeom prst="rect">
                <a:avLst/>
              </a:prstGeom>
              <a:blipFill>
                <a:blip r:embed="rId5"/>
                <a:stretch>
                  <a:fillRect l="-532" t="-6612" b="-12397"/>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0559F01E-65A8-E196-38B8-AD0BB5D8B59C}"/>
              </a:ext>
            </a:extLst>
          </p:cNvPr>
          <p:cNvSpPr txBox="1"/>
          <p:nvPr/>
        </p:nvSpPr>
        <p:spPr>
          <a:xfrm>
            <a:off x="558218" y="1543938"/>
            <a:ext cx="11250830" cy="430887"/>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200" b="1" dirty="0">
                <a:latin typeface="Times New Roman" panose="02020603050405020304" pitchFamily="18" charset="0"/>
                <a:ea typeface="宋体" panose="02010600030101010101" pitchFamily="2" charset="-122"/>
                <a:cs typeface="Times New Roman" panose="02020603050405020304" pitchFamily="18" charset="0"/>
              </a:rPr>
              <a:t>Attribute prediction </a:t>
            </a:r>
            <a:r>
              <a:rPr lang="en-US" altLang="zh-CN" sz="2200" b="1" dirty="0" err="1">
                <a:latin typeface="Times New Roman" panose="02020603050405020304" pitchFamily="18" charset="0"/>
                <a:ea typeface="宋体" panose="02010600030101010101" pitchFamily="2" charset="-122"/>
                <a:cs typeface="Times New Roman" panose="02020603050405020304" pitchFamily="18" charset="0"/>
              </a:rPr>
              <a:t>ofcanonical</a:t>
            </a:r>
            <a:r>
              <a:rPr lang="en-US" altLang="zh-CN" sz="2200" b="1" dirty="0">
                <a:latin typeface="Times New Roman" panose="02020603050405020304" pitchFamily="18" charset="0"/>
                <a:ea typeface="宋体" panose="02010600030101010101" pitchFamily="2" charset="-122"/>
                <a:cs typeface="Times New Roman" panose="02020603050405020304" pitchFamily="18" charset="0"/>
              </a:rPr>
              <a:t> 3D Gaussians</a:t>
            </a:r>
            <a:endParaRPr lang="zh-CN" altLang="en-US" sz="22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301DDD44-633C-D653-D56E-C6C10A5A52DA}"/>
              </a:ext>
            </a:extLst>
          </p:cNvPr>
          <p:cNvSpPr txBox="1"/>
          <p:nvPr>
            <p:custDataLst>
              <p:tags r:id="rId2"/>
            </p:custDataLst>
          </p:nvPr>
        </p:nvSpPr>
        <p:spPr>
          <a:xfrm>
            <a:off x="102870" y="977453"/>
            <a:ext cx="11983698"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Learning canonical 3D Gaussians with triplane representation</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 name="文本框 9">
            <a:extLst>
              <a:ext uri="{FF2B5EF4-FFF2-40B4-BE49-F238E27FC236}">
                <a16:creationId xmlns:a16="http://schemas.microsoft.com/office/drawing/2014/main" id="{F4BC3611-26BE-EE75-C3EA-A8E6D9ED0854}"/>
              </a:ext>
            </a:extLst>
          </p:cNvPr>
          <p:cNvSpPr txBox="1"/>
          <p:nvPr/>
        </p:nvSpPr>
        <p:spPr>
          <a:xfrm>
            <a:off x="11616918" y="5298438"/>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8" name="文本框 17">
            <a:extLst>
              <a:ext uri="{FF2B5EF4-FFF2-40B4-BE49-F238E27FC236}">
                <a16:creationId xmlns:a16="http://schemas.microsoft.com/office/drawing/2014/main" id="{8FB7DAA9-F52B-54DF-F14C-43B03D7596AD}"/>
              </a:ext>
            </a:extLst>
          </p:cNvPr>
          <p:cNvSpPr txBox="1"/>
          <p:nvPr/>
        </p:nvSpPr>
        <p:spPr>
          <a:xfrm>
            <a:off x="1062593" y="5091155"/>
            <a:ext cx="10228260" cy="741806"/>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优势：</a:t>
            </a:r>
            <a:r>
              <a:rPr lang="zh-CN" altLang="en-US" sz="2000" b="0" i="0" dirty="0">
                <a:effectLst/>
                <a:highlight>
                  <a:srgbClr val="FFFFFF"/>
                </a:highlight>
                <a:latin typeface="Times New Roman" panose="02020603050405020304" pitchFamily="18" charset="0"/>
                <a:ea typeface="宋体" panose="02010600030101010101" pitchFamily="2" charset="-122"/>
                <a:cs typeface="Times New Roman" panose="02020603050405020304" pitchFamily="18" charset="0"/>
              </a:rPr>
              <a:t>与原始的</a:t>
            </a:r>
            <a:r>
              <a:rPr lang="en-US" altLang="zh-CN" sz="2000" b="0" i="0" dirty="0">
                <a:effectLst/>
                <a:highlight>
                  <a:srgbClr val="FFFFFF"/>
                </a:highlight>
                <a:latin typeface="Times New Roman" panose="02020603050405020304" pitchFamily="18" charset="0"/>
                <a:ea typeface="宋体" panose="02010600030101010101" pitchFamily="2" charset="-122"/>
                <a:cs typeface="Times New Roman" panose="02020603050405020304" pitchFamily="18" charset="0"/>
              </a:rPr>
              <a:t>3DGS</a:t>
            </a:r>
            <a:r>
              <a:rPr lang="zh-CN" altLang="en-US" sz="2000" b="0" i="0" dirty="0">
                <a:effectLst/>
                <a:highlight>
                  <a:srgbClr val="FFFFFF"/>
                </a:highlight>
                <a:latin typeface="Times New Roman" panose="02020603050405020304" pitchFamily="18" charset="0"/>
                <a:ea typeface="宋体" panose="02010600030101010101" pitchFamily="2" charset="-122"/>
                <a:cs typeface="Times New Roman" panose="02020603050405020304" pitchFamily="18" charset="0"/>
              </a:rPr>
              <a:t>相比，该方法的每个高斯都是独立优化的，该混合表示方式可以确保邻近的面部区域使用相似特征进行编码，而不同区域使用独特的特征。</a:t>
            </a:r>
            <a:endPar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文本框 19">
            <a:extLst>
              <a:ext uri="{FF2B5EF4-FFF2-40B4-BE49-F238E27FC236}">
                <a16:creationId xmlns:a16="http://schemas.microsoft.com/office/drawing/2014/main" id="{5F38F6BB-0BCE-8ACF-0A08-66EBFCE80557}"/>
              </a:ext>
            </a:extLst>
          </p:cNvPr>
          <p:cNvSpPr txBox="1"/>
          <p:nvPr/>
        </p:nvSpPr>
        <p:spPr>
          <a:xfrm>
            <a:off x="11616919" y="3228571"/>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1" name="文本框 20">
            <a:extLst>
              <a:ext uri="{FF2B5EF4-FFF2-40B4-BE49-F238E27FC236}">
                <a16:creationId xmlns:a16="http://schemas.microsoft.com/office/drawing/2014/main" id="{0DFC150B-00DF-4037-187B-2C9E1F6C21D1}"/>
              </a:ext>
            </a:extLst>
          </p:cNvPr>
          <p:cNvSpPr txBox="1"/>
          <p:nvPr/>
        </p:nvSpPr>
        <p:spPr>
          <a:xfrm>
            <a:off x="11616918" y="3958000"/>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grpSp>
        <p:nvGrpSpPr>
          <p:cNvPr id="22" name="组合 21">
            <a:extLst>
              <a:ext uri="{FF2B5EF4-FFF2-40B4-BE49-F238E27FC236}">
                <a16:creationId xmlns:a16="http://schemas.microsoft.com/office/drawing/2014/main" id="{E24635F1-84E6-A9C6-D7F3-93737C1EE43E}"/>
              </a:ext>
            </a:extLst>
          </p:cNvPr>
          <p:cNvGrpSpPr/>
          <p:nvPr/>
        </p:nvGrpSpPr>
        <p:grpSpPr>
          <a:xfrm>
            <a:off x="1062592" y="3306703"/>
            <a:ext cx="10228260" cy="1411727"/>
            <a:chOff x="672388" y="2695954"/>
            <a:chExt cx="10707915" cy="1411727"/>
          </a:xfrm>
        </p:grpSpPr>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F373808A-7E7B-B958-38D3-C0F4EC787D71}"/>
                    </a:ext>
                  </a:extLst>
                </p:cNvPr>
                <p:cNvSpPr txBox="1"/>
                <p:nvPr/>
              </p:nvSpPr>
              <p:spPr>
                <a:xfrm>
                  <a:off x="672388" y="2695954"/>
                  <a:ext cx="10707915" cy="741806"/>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使用</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MLP</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进行属性预测</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：具体来说，使用一组</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MLP</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层，表示为</a:t>
                  </a:r>
                  <a14:m>
                    <m:oMath xmlns:m="http://schemas.openxmlformats.org/officeDocument/2006/math">
                      <m:sSub>
                        <m:sSub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t>ℱ</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𝑐𝑎𝑛</m:t>
                          </m:r>
                        </m:sub>
                      </m:sSub>
                      <m:d>
                        <m:d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t>∙</m:t>
                          </m:r>
                        </m:e>
                      </m:d>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，将特征</a:t>
                  </a:r>
                  <a14:m>
                    <m:oMath xmlns:m="http://schemas.openxmlformats.org/officeDocument/2006/math">
                      <m:r>
                        <a:rPr lang="en-US" altLang="zh-CN" sz="2000" i="1">
                          <a:latin typeface="Cambria Math" panose="02040503050406030204" pitchFamily="18" charset="0"/>
                          <a:ea typeface="宋体" panose="02010600030101010101" pitchFamily="2" charset="-122"/>
                          <a:cs typeface="Times New Roman" panose="02020603050405020304" pitchFamily="18" charset="0"/>
                        </a:rPr>
                        <m:t>𝑓</m:t>
                      </m:r>
                      <m:d>
                        <m:d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dPr>
                        <m:e>
                          <m:r>
                            <a:rPr lang="zh-CN" altLang="en-US" sz="2000" i="1">
                              <a:latin typeface="Cambria Math" panose="02040503050406030204" pitchFamily="18" charset="0"/>
                            </a:rPr>
                            <m:t>𝜇</m:t>
                          </m:r>
                        </m:e>
                      </m:d>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映射到为各属性值分别为</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Scale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值</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2000">
                              <a:latin typeface="Cambria Math" panose="02040503050406030204" pitchFamily="18" charset="0"/>
                              <a:ea typeface="宋体" panose="02010600030101010101" pitchFamily="2" charset="-122"/>
                              <a:cs typeface="Times New Roman" panose="02020603050405020304" pitchFamily="18" charset="0"/>
                            </a:rPr>
                            <m:t>𝑐</m:t>
                          </m:r>
                        </m:sub>
                      </m:sSub>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、旋转值</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a:latin typeface="Cambria Math" panose="02040503050406030204" pitchFamily="18" charset="0"/>
                              <a:ea typeface="宋体" panose="02010600030101010101" pitchFamily="2" charset="-122"/>
                              <a:cs typeface="Times New Roman" panose="02020603050405020304" pitchFamily="18" charset="0"/>
                            </a:rPr>
                            <m:t>𝑟</m:t>
                          </m:r>
                        </m:e>
                        <m:sub>
                          <m:r>
                            <a:rPr lang="en-US" altLang="zh-CN" sz="2000">
                              <a:latin typeface="Cambria Math" panose="02040503050406030204" pitchFamily="18" charset="0"/>
                              <a:ea typeface="宋体" panose="02010600030101010101" pitchFamily="2" charset="-122"/>
                              <a:cs typeface="Times New Roman" panose="02020603050405020304" pitchFamily="18" charset="0"/>
                            </a:rPr>
                            <m:t>𝑐</m:t>
                          </m:r>
                        </m:sub>
                      </m:sSub>
                      <m:r>
                        <a:rPr lang="en-US" altLang="zh-CN" sz="2000">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、球谐函数</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a:latin typeface="Cambria Math" panose="02040503050406030204" pitchFamily="18" charset="0"/>
                              <a:ea typeface="宋体" panose="02010600030101010101" pitchFamily="2" charset="-122"/>
                              <a:cs typeface="Times New Roman" panose="02020603050405020304" pitchFamily="18" charset="0"/>
                            </a:rPr>
                            <m:t>𝑆𝐻</m:t>
                          </m:r>
                        </m:e>
                        <m:sub>
                          <m:r>
                            <a:rPr lang="en-US" altLang="zh-CN" sz="2000">
                              <a:latin typeface="Cambria Math" panose="02040503050406030204" pitchFamily="18" charset="0"/>
                              <a:ea typeface="宋体" panose="02010600030101010101" pitchFamily="2" charset="-122"/>
                              <a:cs typeface="Times New Roman" panose="02020603050405020304" pitchFamily="18" charset="0"/>
                            </a:rPr>
                            <m:t>𝑐</m:t>
                          </m:r>
                        </m:sub>
                      </m:sSub>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和不透明度</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zh-CN" altLang="en-US" sz="2000">
                              <a:latin typeface="Cambria Math" panose="02040503050406030204" pitchFamily="18" charset="0"/>
                              <a:ea typeface="宋体" panose="02010600030101010101" pitchFamily="2" charset="-122"/>
                              <a:cs typeface="Times New Roman" panose="02020603050405020304" pitchFamily="18" charset="0"/>
                            </a:rPr>
                            <m:t>𝛼</m:t>
                          </m:r>
                        </m:e>
                        <m:sub>
                          <m:r>
                            <a:rPr lang="en-US" altLang="zh-CN" sz="2000">
                              <a:latin typeface="Cambria Math" panose="02040503050406030204" pitchFamily="18" charset="0"/>
                              <a:ea typeface="宋体" panose="02010600030101010101" pitchFamily="2" charset="-122"/>
                              <a:cs typeface="Times New Roman" panose="02020603050405020304" pitchFamily="18" charset="0"/>
                            </a:rPr>
                            <m:t>𝑐</m:t>
                          </m:r>
                        </m:sub>
                      </m:sSub>
                      <m:r>
                        <a:rPr lang="en-US" altLang="zh-CN" sz="2000">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3D</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高斯分布上：</a:t>
                  </a:r>
                </a:p>
              </p:txBody>
            </p:sp>
          </mc:Choice>
          <mc:Fallback xmlns="">
            <p:sp>
              <p:nvSpPr>
                <p:cNvPr id="6" name="文本框 5">
                  <a:extLst>
                    <a:ext uri="{FF2B5EF4-FFF2-40B4-BE49-F238E27FC236}">
                      <a16:creationId xmlns:a16="http://schemas.microsoft.com/office/drawing/2014/main" id="{F373808A-7E7B-B958-38D3-C0F4EC787D71}"/>
                    </a:ext>
                  </a:extLst>
                </p:cNvPr>
                <p:cNvSpPr txBox="1">
                  <a:spLocks noRot="1" noChangeAspect="1" noMove="1" noResize="1" noEditPoints="1" noAdjustHandles="1" noChangeArrowheads="1" noChangeShapeType="1" noTextEdit="1"/>
                </p:cNvSpPr>
                <p:nvPr/>
              </p:nvSpPr>
              <p:spPr>
                <a:xfrm>
                  <a:off x="672388" y="2695954"/>
                  <a:ext cx="10707915" cy="741806"/>
                </a:xfrm>
                <a:prstGeom prst="rect">
                  <a:avLst/>
                </a:prstGeom>
                <a:blipFill>
                  <a:blip r:embed="rId6"/>
                  <a:stretch>
                    <a:fillRect l="-536" t="-5738" r="-238" b="-56557"/>
                  </a:stretch>
                </a:blipFill>
              </p:spPr>
              <p:txBody>
                <a:bodyPr/>
                <a:lstStyle/>
                <a:p>
                  <a:r>
                    <a:rPr lang="zh-CN" altLang="en-US">
                      <a:noFill/>
                    </a:rPr>
                    <a:t> </a:t>
                  </a:r>
                </a:p>
              </p:txBody>
            </p:sp>
          </mc:Fallback>
        </mc:AlternateContent>
        <p:pic>
          <p:nvPicPr>
            <p:cNvPr id="16" name="图片 15">
              <a:extLst>
                <a:ext uri="{FF2B5EF4-FFF2-40B4-BE49-F238E27FC236}">
                  <a16:creationId xmlns:a16="http://schemas.microsoft.com/office/drawing/2014/main" id="{2486CD93-F116-413D-CF13-FAD8A4234F26}"/>
                </a:ext>
              </a:extLst>
            </p:cNvPr>
            <p:cNvPicPr>
              <a:picLocks noChangeAspect="1"/>
            </p:cNvPicPr>
            <p:nvPr/>
          </p:nvPicPr>
          <p:blipFill>
            <a:blip r:embed="rId7"/>
            <a:stretch>
              <a:fillRect/>
            </a:stretch>
          </p:blipFill>
          <p:spPr>
            <a:xfrm>
              <a:off x="3894635" y="3475676"/>
              <a:ext cx="4135512" cy="632005"/>
            </a:xfrm>
            <a:prstGeom prst="rect">
              <a:avLst/>
            </a:prstGeom>
          </p:spPr>
        </p:pic>
      </p:grpSp>
      <p:sp>
        <p:nvSpPr>
          <p:cNvPr id="24" name="文本框 23">
            <a:extLst>
              <a:ext uri="{FF2B5EF4-FFF2-40B4-BE49-F238E27FC236}">
                <a16:creationId xmlns:a16="http://schemas.microsoft.com/office/drawing/2014/main" id="{45FA1B10-8AA4-1C1E-8D3A-59E64F3B6253}"/>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Cho K, Lee J, Yoon H, et al. GaussianTalker: Real-Time High-Fidelity Talking Head Synthesis with Audio-Driven 3D Gaussian Splatting[J]. arXiv preprint arXiv:2404.16012,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3405386469"/>
      </p:ext>
    </p:extLst>
  </p:cSld>
  <p:clrMapOvr>
    <a:masterClrMapping/>
  </p:clrMapOvr>
  <p:transition>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437E-61A4-2C1E-E1E2-012A3B491505}"/>
            </a:ext>
          </a:extLst>
        </p:cNvPr>
        <p:cNvGrpSpPr/>
        <p:nvPr/>
      </p:nvGrpSpPr>
      <p:grpSpPr>
        <a:xfrm>
          <a:off x="0" y="0"/>
          <a:ext cx="0" cy="0"/>
          <a:chOff x="0" y="0"/>
          <a:chExt cx="0" cy="0"/>
        </a:xfrm>
      </p:grpSpPr>
      <p:grpSp>
        <p:nvGrpSpPr>
          <p:cNvPr id="39" name="组合 38">
            <a:extLst>
              <a:ext uri="{FF2B5EF4-FFF2-40B4-BE49-F238E27FC236}">
                <a16:creationId xmlns:a16="http://schemas.microsoft.com/office/drawing/2014/main" id="{14E86233-B1D7-B19D-D3EA-27D04FEF1040}"/>
              </a:ext>
            </a:extLst>
          </p:cNvPr>
          <p:cNvGrpSpPr/>
          <p:nvPr/>
        </p:nvGrpSpPr>
        <p:grpSpPr>
          <a:xfrm rot="15433288">
            <a:off x="3327035" y="-311154"/>
            <a:ext cx="6361278" cy="7047820"/>
            <a:chOff x="4297364" y="903288"/>
            <a:chExt cx="2946834" cy="3067178"/>
          </a:xfrm>
          <a:solidFill>
            <a:schemeClr val="bg1">
              <a:lumMod val="65000"/>
              <a:alpha val="3000"/>
            </a:schemeClr>
          </a:solidFill>
        </p:grpSpPr>
        <p:sp>
          <p:nvSpPr>
            <p:cNvPr id="40" name="Freeform 5">
              <a:extLst>
                <a:ext uri="{FF2B5EF4-FFF2-40B4-BE49-F238E27FC236}">
                  <a16:creationId xmlns:a16="http://schemas.microsoft.com/office/drawing/2014/main" id="{F5250C2D-BAA4-DAF8-5866-D1FCF07A43F1}"/>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a:extLst>
                <a:ext uri="{FF2B5EF4-FFF2-40B4-BE49-F238E27FC236}">
                  <a16:creationId xmlns:a16="http://schemas.microsoft.com/office/drawing/2014/main" id="{362FB2FE-FB9E-A01E-9ECB-BDE471FC6B9F}"/>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a:extLst>
                <a:ext uri="{FF2B5EF4-FFF2-40B4-BE49-F238E27FC236}">
                  <a16:creationId xmlns:a16="http://schemas.microsoft.com/office/drawing/2014/main" id="{164ECCC2-115D-0118-5558-DA528072064A}"/>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a:extLst>
                <a:ext uri="{FF2B5EF4-FFF2-40B4-BE49-F238E27FC236}">
                  <a16:creationId xmlns:a16="http://schemas.microsoft.com/office/drawing/2014/main" id="{91A6CE87-68A4-EEDA-8BC3-79B04475A8C3}"/>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a:extLst>
                <a:ext uri="{FF2B5EF4-FFF2-40B4-BE49-F238E27FC236}">
                  <a16:creationId xmlns:a16="http://schemas.microsoft.com/office/drawing/2014/main" id="{7BEA1C70-38F2-4512-685E-CC278A179FA1}"/>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a:extLst>
              <a:ext uri="{FF2B5EF4-FFF2-40B4-BE49-F238E27FC236}">
                <a16:creationId xmlns:a16="http://schemas.microsoft.com/office/drawing/2014/main" id="{F018041F-D4EA-32D8-A651-191EC8DD7C27}"/>
              </a:ext>
            </a:extLst>
          </p:cNvPr>
          <p:cNvGrpSpPr/>
          <p:nvPr/>
        </p:nvGrpSpPr>
        <p:grpSpPr>
          <a:xfrm>
            <a:off x="102870" y="238125"/>
            <a:ext cx="454660" cy="490220"/>
            <a:chOff x="13580" y="262"/>
            <a:chExt cx="661" cy="772"/>
          </a:xfrm>
        </p:grpSpPr>
        <p:sp>
          <p:nvSpPr>
            <p:cNvPr id="48" name="矩形 47">
              <a:extLst>
                <a:ext uri="{FF2B5EF4-FFF2-40B4-BE49-F238E27FC236}">
                  <a16:creationId xmlns:a16="http://schemas.microsoft.com/office/drawing/2014/main" id="{76D2294B-AE3C-C3A7-D843-9E59268ED849}"/>
                </a:ext>
              </a:extLst>
            </p:cNvPr>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a:extLst>
                <a:ext uri="{FF2B5EF4-FFF2-40B4-BE49-F238E27FC236}">
                  <a16:creationId xmlns:a16="http://schemas.microsoft.com/office/drawing/2014/main" id="{3DC0EDDE-247D-D32D-A0B9-3C4DEC5C511A}"/>
                </a:ext>
              </a:extLst>
            </p:cNvPr>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a:extLst>
              <a:ext uri="{FF2B5EF4-FFF2-40B4-BE49-F238E27FC236}">
                <a16:creationId xmlns:a16="http://schemas.microsoft.com/office/drawing/2014/main" id="{039BEEF9-4DE7-F227-8CE0-8C84AB620EC5}"/>
              </a:ext>
            </a:extLst>
          </p:cNvPr>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a:extLst>
              <a:ext uri="{FF2B5EF4-FFF2-40B4-BE49-F238E27FC236}">
                <a16:creationId xmlns:a16="http://schemas.microsoft.com/office/drawing/2014/main" id="{4C27D285-1EA2-BA97-DF10-DFDC557AB887}"/>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965AB12B-D68F-E2A3-CE00-4BCD7CE36BFD}"/>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15" name="文本框 14">
            <a:extLst>
              <a:ext uri="{FF2B5EF4-FFF2-40B4-BE49-F238E27FC236}">
                <a16:creationId xmlns:a16="http://schemas.microsoft.com/office/drawing/2014/main" id="{BFCEC9D7-F4DF-C97D-DE17-BC0FC2E8B329}"/>
              </a:ext>
            </a:extLst>
          </p:cNvPr>
          <p:cNvSpPr txBox="1"/>
          <p:nvPr/>
        </p:nvSpPr>
        <p:spPr>
          <a:xfrm>
            <a:off x="11616918" y="2216857"/>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8" name="文本框 7">
            <a:extLst>
              <a:ext uri="{FF2B5EF4-FFF2-40B4-BE49-F238E27FC236}">
                <a16:creationId xmlns:a16="http://schemas.microsoft.com/office/drawing/2014/main" id="{E7779BC2-A274-EA9A-227B-98CB0C6153CD}"/>
              </a:ext>
            </a:extLst>
          </p:cNvPr>
          <p:cNvSpPr txBox="1"/>
          <p:nvPr/>
        </p:nvSpPr>
        <p:spPr>
          <a:xfrm>
            <a:off x="816488" y="1899957"/>
            <a:ext cx="10578708" cy="1418915"/>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问题：</a:t>
            </a:r>
            <a:r>
              <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rPr>
              <a:t>与控制</a:t>
            </a:r>
            <a:r>
              <a:rPr lang="en-US" altLang="zh-CN" sz="2000" dirty="0" err="1">
                <a:effectLst/>
                <a:latin typeface="Times New Roman" panose="02020603050405020304" pitchFamily="18" charset="0"/>
                <a:ea typeface="宋体" panose="02010600030101010101" pitchFamily="2" charset="-122"/>
                <a:cs typeface="Times New Roman" panose="02020603050405020304" pitchFamily="18" charset="0"/>
              </a:rPr>
              <a:t>NeRF</a:t>
            </a:r>
            <a:r>
              <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rPr>
              <a:t>表示相比，</a:t>
            </a:r>
            <a:r>
              <a:rPr lang="en-US" altLang="zh-CN" sz="2000" dirty="0">
                <a:effectLst/>
                <a:latin typeface="Times New Roman" panose="02020603050405020304" pitchFamily="18" charset="0"/>
                <a:ea typeface="宋体" panose="02010600030101010101" pitchFamily="2" charset="-122"/>
                <a:cs typeface="Times New Roman" panose="02020603050405020304" pitchFamily="18" charset="0"/>
              </a:rPr>
              <a:t>3D</a:t>
            </a:r>
            <a:r>
              <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rPr>
              <a:t>高斯的变形是一个更复杂的任务，因为</a:t>
            </a:r>
            <a:r>
              <a:rPr lang="en-US" altLang="zh-CN" sz="2000" dirty="0">
                <a:effectLst/>
                <a:latin typeface="Times New Roman" panose="02020603050405020304" pitchFamily="18" charset="0"/>
                <a:ea typeface="宋体" panose="02010600030101010101" pitchFamily="2" charset="-122"/>
                <a:cs typeface="Times New Roman" panose="02020603050405020304" pitchFamily="18" charset="0"/>
              </a:rPr>
              <a:t>3D </a:t>
            </a:r>
            <a:r>
              <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rPr>
              <a:t>高斯分布具有大量的参数空间，这对变形提出了重大挑战。此外，输入的音频不会均匀地影响整个面部图像，因此对于变形模块来说，理解不同面部区域如何响应音频条件以实现逼真的面部动画至关重要。</a:t>
            </a:r>
          </a:p>
        </p:txBody>
      </p:sp>
      <p:sp>
        <p:nvSpPr>
          <p:cNvPr id="11" name="文本框 10">
            <a:extLst>
              <a:ext uri="{FF2B5EF4-FFF2-40B4-BE49-F238E27FC236}">
                <a16:creationId xmlns:a16="http://schemas.microsoft.com/office/drawing/2014/main" id="{0559F01E-65A8-E196-38B8-AD0BB5D8B59C}"/>
              </a:ext>
            </a:extLst>
          </p:cNvPr>
          <p:cNvSpPr txBox="1"/>
          <p:nvPr/>
        </p:nvSpPr>
        <p:spPr>
          <a:xfrm>
            <a:off x="471532" y="1422743"/>
            <a:ext cx="11250830" cy="43088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200" b="1" dirty="0">
                <a:latin typeface="宋体" panose="02010600030101010101" pitchFamily="2" charset="-122"/>
                <a:ea typeface="宋体" panose="02010600030101010101" pitchFamily="2" charset="-122"/>
              </a:rPr>
              <a:t>控制</a:t>
            </a:r>
            <a:r>
              <a:rPr lang="en-US" altLang="zh-CN" sz="2200" b="1" dirty="0">
                <a:latin typeface="宋体" panose="02010600030101010101" pitchFamily="2" charset="-122"/>
                <a:ea typeface="宋体" panose="02010600030101010101" pitchFamily="2" charset="-122"/>
              </a:rPr>
              <a:t>3DGS</a:t>
            </a:r>
            <a:r>
              <a:rPr lang="zh-CN" altLang="en-US" sz="2200" b="1" dirty="0">
                <a:latin typeface="宋体" panose="02010600030101010101" pitchFamily="2" charset="-122"/>
                <a:ea typeface="宋体" panose="02010600030101010101" pitchFamily="2" charset="-122"/>
              </a:rPr>
              <a:t>存在的问题</a:t>
            </a:r>
          </a:p>
        </p:txBody>
      </p:sp>
      <p:sp>
        <p:nvSpPr>
          <p:cNvPr id="2" name="文本框 1">
            <a:extLst>
              <a:ext uri="{FF2B5EF4-FFF2-40B4-BE49-F238E27FC236}">
                <a16:creationId xmlns:a16="http://schemas.microsoft.com/office/drawing/2014/main" id="{301DDD44-633C-D653-D56E-C6C10A5A52DA}"/>
              </a:ext>
            </a:extLst>
          </p:cNvPr>
          <p:cNvSpPr txBox="1"/>
          <p:nvPr>
            <p:custDataLst>
              <p:tags r:id="rId2"/>
            </p:custDataLst>
          </p:nvPr>
        </p:nvSpPr>
        <p:spPr>
          <a:xfrm>
            <a:off x="102870" y="927758"/>
            <a:ext cx="11983698"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Learning audio-driven deformation of 3D Gaussians</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 name="文本框 9">
            <a:extLst>
              <a:ext uri="{FF2B5EF4-FFF2-40B4-BE49-F238E27FC236}">
                <a16:creationId xmlns:a16="http://schemas.microsoft.com/office/drawing/2014/main" id="{F4BC3611-26BE-EE75-C3EA-A8E6D9ED0854}"/>
              </a:ext>
            </a:extLst>
          </p:cNvPr>
          <p:cNvSpPr txBox="1"/>
          <p:nvPr/>
        </p:nvSpPr>
        <p:spPr>
          <a:xfrm>
            <a:off x="11616918" y="5298438"/>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0" name="文本框 19">
            <a:extLst>
              <a:ext uri="{FF2B5EF4-FFF2-40B4-BE49-F238E27FC236}">
                <a16:creationId xmlns:a16="http://schemas.microsoft.com/office/drawing/2014/main" id="{5F38F6BB-0BCE-8ACF-0A08-66EBFCE80557}"/>
              </a:ext>
            </a:extLst>
          </p:cNvPr>
          <p:cNvSpPr txBox="1"/>
          <p:nvPr/>
        </p:nvSpPr>
        <p:spPr>
          <a:xfrm>
            <a:off x="11616918" y="3775220"/>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1" name="文本框 20">
            <a:extLst>
              <a:ext uri="{FF2B5EF4-FFF2-40B4-BE49-F238E27FC236}">
                <a16:creationId xmlns:a16="http://schemas.microsoft.com/office/drawing/2014/main" id="{0DFC150B-00DF-4037-187B-2C9E1F6C21D1}"/>
              </a:ext>
            </a:extLst>
          </p:cNvPr>
          <p:cNvSpPr txBox="1"/>
          <p:nvPr/>
        </p:nvSpPr>
        <p:spPr>
          <a:xfrm>
            <a:off x="11616918" y="4663674"/>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2" name="文本框 21">
            <a:extLst>
              <a:ext uri="{FF2B5EF4-FFF2-40B4-BE49-F238E27FC236}">
                <a16:creationId xmlns:a16="http://schemas.microsoft.com/office/drawing/2014/main" id="{704AA02C-3254-959D-40AC-5FAF088D3E41}"/>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Cho K, Lee J, Yoon H, et al. GaussianTalker: Real-Time High-Fidelity Talking Head Synthesis with Audio-Driven 3D Gaussian Splatting[J]. arXiv preprint arXiv:2404.16012,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grpSp>
        <p:nvGrpSpPr>
          <p:cNvPr id="12" name="组合 11">
            <a:extLst>
              <a:ext uri="{FF2B5EF4-FFF2-40B4-BE49-F238E27FC236}">
                <a16:creationId xmlns:a16="http://schemas.microsoft.com/office/drawing/2014/main" id="{07440719-D46E-2562-BE98-AA054874E0FF}"/>
              </a:ext>
            </a:extLst>
          </p:cNvPr>
          <p:cNvGrpSpPr/>
          <p:nvPr/>
        </p:nvGrpSpPr>
        <p:grpSpPr>
          <a:xfrm>
            <a:off x="816489" y="3437872"/>
            <a:ext cx="10474364" cy="1765832"/>
            <a:chOff x="672388" y="3308028"/>
            <a:chExt cx="10707915" cy="1765832"/>
          </a:xfrm>
        </p:grpSpPr>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515CD0BD-090E-1160-7B2C-99EEE3212B19}"/>
                    </a:ext>
                  </a:extLst>
                </p:cNvPr>
                <p:cNvSpPr txBox="1"/>
                <p:nvPr/>
              </p:nvSpPr>
              <p:spPr>
                <a:xfrm>
                  <a:off x="672388" y="3308028"/>
                  <a:ext cx="10707915" cy="1418915"/>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解决方法：</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为了对动态特征和大量三维高斯之间的关系建模，作者将输入的语音音频</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与编码特征</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zh-CN" i="1">
                                  <a:latin typeface="Cambria Math" panose="02040503050406030204" pitchFamily="18" charset="0"/>
                                </a:rPr>
                                <m:t>𝜇</m:t>
                              </m:r>
                            </m:e>
                            <m:sub>
                              <m:r>
                                <a:rPr lang="en-US" altLang="zh-CN" i="1">
                                  <a:latin typeface="Cambria Math" panose="02040503050406030204" pitchFamily="18" charset="0"/>
                                </a:rPr>
                                <m:t>𝑐</m:t>
                              </m:r>
                            </m:sub>
                          </m:sSub>
                        </m:e>
                      </m:d>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融合在一个注意机制中，从而为第</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n</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个</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𝑛</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th</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图像帧生成音频感知特征</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𝑛</m:t>
                          </m:r>
                        </m:sub>
                      </m:sSub>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。每个高斯属性对后续帧的变形偏移量直接取决于特征</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h</m:t>
                          </m:r>
                        </m:e>
                        <m:sub>
                          <m:r>
                            <a:rPr lang="en-US" altLang="zh-CN" sz="2000" i="1">
                              <a:latin typeface="Cambria Math" panose="02040503050406030204" pitchFamily="18" charset="0"/>
                            </a:rPr>
                            <m:t>𝑛</m:t>
                          </m:r>
                        </m:sub>
                      </m:sSub>
                      <m:r>
                        <a:rPr lang="en-US" altLang="zh-CN" sz="2000" i="1">
                          <a:latin typeface="Cambria Math" panose="02040503050406030204" pitchFamily="18" charset="0"/>
                        </a:rPr>
                        <m:t> </m:t>
                      </m:r>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。最后将𝑛</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th</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图像帧的三维高斯变形集定义为</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515CD0BD-090E-1160-7B2C-99EEE3212B19}"/>
                    </a:ext>
                  </a:extLst>
                </p:cNvPr>
                <p:cNvSpPr txBox="1">
                  <a:spLocks noRot="1" noChangeAspect="1" noMove="1" noResize="1" noEditPoints="1" noAdjustHandles="1" noChangeArrowheads="1" noChangeShapeType="1" noTextEdit="1"/>
                </p:cNvSpPr>
                <p:nvPr/>
              </p:nvSpPr>
              <p:spPr>
                <a:xfrm>
                  <a:off x="672388" y="3308028"/>
                  <a:ext cx="10707915" cy="1418915"/>
                </a:xfrm>
                <a:prstGeom prst="rect">
                  <a:avLst/>
                </a:prstGeom>
                <a:blipFill>
                  <a:blip r:embed="rId5"/>
                  <a:stretch>
                    <a:fillRect l="-524" t="-3433" r="-407" b="-6867"/>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C05843D6-D672-7469-84C1-FF6AF4227290}"/>
                </a:ext>
              </a:extLst>
            </p:cNvPr>
            <p:cNvPicPr>
              <a:picLocks noChangeAspect="1"/>
            </p:cNvPicPr>
            <p:nvPr/>
          </p:nvPicPr>
          <p:blipFill>
            <a:blip r:embed="rId6"/>
            <a:stretch>
              <a:fillRect/>
            </a:stretch>
          </p:blipFill>
          <p:spPr>
            <a:xfrm>
              <a:off x="2600248" y="4489085"/>
              <a:ext cx="7415452" cy="584775"/>
            </a:xfrm>
            <a:prstGeom prst="rect">
              <a:avLst/>
            </a:prstGeom>
          </p:spPr>
        </p:pic>
      </p:gr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6483A58B-C5E9-3427-60E3-3E204139FE28}"/>
                  </a:ext>
                </a:extLst>
              </p:cNvPr>
              <p:cNvSpPr txBox="1"/>
              <p:nvPr/>
            </p:nvSpPr>
            <p:spPr>
              <a:xfrm>
                <a:off x="1152176" y="5225485"/>
                <a:ext cx="10138677" cy="800155"/>
              </a:xfrm>
              <a:prstGeom prst="rect">
                <a:avLst/>
              </a:prstGeom>
              <a:noFill/>
            </p:spPr>
            <p:txBody>
              <a:bodyPr wrap="square">
                <a:spAutoFit/>
              </a:bodyPr>
              <a:lstStyle/>
              <a:p>
                <a:pPr>
                  <a:lnSpc>
                    <a:spcPct val="110000"/>
                  </a:lnSpc>
                  <a:spcBef>
                    <a:spcPts val="500"/>
                  </a:spcBef>
                  <a:spcAft>
                    <a:spcPts val="300"/>
                  </a:spcAft>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其中，</a:t>
                </a:r>
                <a14:m>
                  <m:oMath xmlns:m="http://schemas.openxmlformats.org/officeDocument/2006/math">
                    <m:r>
                      <a:rPr lang="zh-CN" altLang="en-US" sz="200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i="1">
                            <a:latin typeface="Cambria Math" panose="02040503050406030204" pitchFamily="18" charset="0"/>
                          </a:rPr>
                        </m:ctrlPr>
                      </m:sSubPr>
                      <m:e>
                        <m:r>
                          <a:rPr lang="zh-CN" altLang="zh-CN" i="1">
                            <a:latin typeface="Cambria Math" panose="02040503050406030204" pitchFamily="18" charset="0"/>
                          </a:rPr>
                          <m:t>𝜇</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  </m:t>
                    </m:r>
                    <m:r>
                      <a:rPr lang="zh-CN" altLang="en-US" sz="2000" i="1">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𝑛</m:t>
                        </m:r>
                      </m:sub>
                    </m:sSub>
                  </m:oMath>
                </a14:m>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zh-CN" altLang="en-US" sz="2400" i="1">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𝑠</m:t>
                        </m:r>
                      </m:e>
                      <m:sub>
                        <m:r>
                          <a:rPr lang="en-US" altLang="zh-CN" sz="2000" b="0" i="1" smtClean="0">
                            <a:latin typeface="Cambria Math" panose="02040503050406030204" pitchFamily="18" charset="0"/>
                          </a:rPr>
                          <m:t>𝑛</m:t>
                        </m:r>
                      </m:sub>
                    </m:sSub>
                    <m:r>
                      <a:rPr lang="en-US" altLang="zh-CN" sz="2000" i="1">
                        <a:latin typeface="Cambria Math" panose="02040503050406030204" pitchFamily="18" charset="0"/>
                      </a:rPr>
                      <m:t>,</m:t>
                    </m:r>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zh-CN" altLang="en-US" sz="2400" i="1">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𝑆𝐻</m:t>
                        </m:r>
                      </m:e>
                      <m:sub>
                        <m:r>
                          <a:rPr lang="en-US" altLang="zh-CN" sz="2000" b="0" i="1" smtClean="0">
                            <a:latin typeface="Cambria Math" panose="02040503050406030204" pitchFamily="18" charset="0"/>
                          </a:rPr>
                          <m:t>𝑛</m:t>
                        </m:r>
                      </m:sub>
                    </m:sSub>
                    <m:r>
                      <a:rPr lang="en-US" altLang="zh-CN" sz="2000" i="1">
                        <a:latin typeface="Cambria Math" panose="02040503050406030204" pitchFamily="18" charset="0"/>
                      </a:rPr>
                      <m:t>,</m:t>
                    </m:r>
                    <m:r>
                      <a:rPr lang="zh-CN" altLang="en-US" sz="2400" i="1">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i="1">
                            <a:latin typeface="Cambria Math" panose="02040503050406030204" pitchFamily="18" charset="0"/>
                          </a:rPr>
                        </m:ctrlPr>
                      </m:sSubPr>
                      <m:e>
                        <m:r>
                          <a:rPr lang="zh-CN" altLang="en-US" sz="2000" i="1" smtClean="0">
                            <a:latin typeface="Cambria Math" panose="02040503050406030204" pitchFamily="18" charset="0"/>
                          </a:rPr>
                          <m:t>𝛼</m:t>
                        </m:r>
                      </m:e>
                      <m:sub>
                        <m:r>
                          <a:rPr lang="en-US" altLang="zh-CN" sz="2000" b="0" i="1" smtClean="0">
                            <a:latin typeface="Cambria Math" panose="02040503050406030204" pitchFamily="18" charset="0"/>
                          </a:rPr>
                          <m:t>𝑛</m:t>
                        </m:r>
                      </m:sub>
                    </m:sSub>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分别为𝑛</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th</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帧的三维位置、旋转、尺度、球谐函数和不透明度的变形偏移量。</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6" name="文本框 15">
                <a:extLst>
                  <a:ext uri="{FF2B5EF4-FFF2-40B4-BE49-F238E27FC236}">
                    <a16:creationId xmlns:a16="http://schemas.microsoft.com/office/drawing/2014/main" id="{6483A58B-C5E9-3427-60E3-3E204139FE28}"/>
                  </a:ext>
                </a:extLst>
              </p:cNvPr>
              <p:cNvSpPr txBox="1">
                <a:spLocks noRot="1" noChangeAspect="1" noMove="1" noResize="1" noEditPoints="1" noAdjustHandles="1" noChangeArrowheads="1" noChangeShapeType="1" noTextEdit="1"/>
              </p:cNvSpPr>
              <p:nvPr/>
            </p:nvSpPr>
            <p:spPr>
              <a:xfrm>
                <a:off x="1152176" y="5225485"/>
                <a:ext cx="10138677" cy="800155"/>
              </a:xfrm>
              <a:prstGeom prst="rect">
                <a:avLst/>
              </a:prstGeom>
              <a:blipFill>
                <a:blip r:embed="rId7"/>
                <a:stretch>
                  <a:fillRect l="-601" r="-180" b="-114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11223947"/>
      </p:ext>
    </p:extLst>
  </p:cSld>
  <p:clrMapOvr>
    <a:masterClrMapping/>
  </p:clrMapOvr>
  <p:transition>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437E-61A4-2C1E-E1E2-012A3B491505}"/>
            </a:ext>
          </a:extLst>
        </p:cNvPr>
        <p:cNvGrpSpPr/>
        <p:nvPr/>
      </p:nvGrpSpPr>
      <p:grpSpPr>
        <a:xfrm>
          <a:off x="0" y="0"/>
          <a:ext cx="0" cy="0"/>
          <a:chOff x="0" y="0"/>
          <a:chExt cx="0" cy="0"/>
        </a:xfrm>
      </p:grpSpPr>
      <p:grpSp>
        <p:nvGrpSpPr>
          <p:cNvPr id="39" name="组合 38">
            <a:extLst>
              <a:ext uri="{FF2B5EF4-FFF2-40B4-BE49-F238E27FC236}">
                <a16:creationId xmlns:a16="http://schemas.microsoft.com/office/drawing/2014/main" id="{14E86233-B1D7-B19D-D3EA-27D04FEF1040}"/>
              </a:ext>
            </a:extLst>
          </p:cNvPr>
          <p:cNvGrpSpPr/>
          <p:nvPr/>
        </p:nvGrpSpPr>
        <p:grpSpPr>
          <a:xfrm rot="15433288">
            <a:off x="3327035" y="-311154"/>
            <a:ext cx="6361278" cy="7047820"/>
            <a:chOff x="4297364" y="903288"/>
            <a:chExt cx="2946834" cy="3067178"/>
          </a:xfrm>
          <a:solidFill>
            <a:schemeClr val="bg1">
              <a:lumMod val="65000"/>
              <a:alpha val="3000"/>
            </a:schemeClr>
          </a:solidFill>
        </p:grpSpPr>
        <p:sp>
          <p:nvSpPr>
            <p:cNvPr id="40" name="Freeform 5">
              <a:extLst>
                <a:ext uri="{FF2B5EF4-FFF2-40B4-BE49-F238E27FC236}">
                  <a16:creationId xmlns:a16="http://schemas.microsoft.com/office/drawing/2014/main" id="{F5250C2D-BAA4-DAF8-5866-D1FCF07A43F1}"/>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a:extLst>
                <a:ext uri="{FF2B5EF4-FFF2-40B4-BE49-F238E27FC236}">
                  <a16:creationId xmlns:a16="http://schemas.microsoft.com/office/drawing/2014/main" id="{362FB2FE-FB9E-A01E-9ECB-BDE471FC6B9F}"/>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a:extLst>
                <a:ext uri="{FF2B5EF4-FFF2-40B4-BE49-F238E27FC236}">
                  <a16:creationId xmlns:a16="http://schemas.microsoft.com/office/drawing/2014/main" id="{164ECCC2-115D-0118-5558-DA528072064A}"/>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a:extLst>
                <a:ext uri="{FF2B5EF4-FFF2-40B4-BE49-F238E27FC236}">
                  <a16:creationId xmlns:a16="http://schemas.microsoft.com/office/drawing/2014/main" id="{91A6CE87-68A4-EEDA-8BC3-79B04475A8C3}"/>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a:extLst>
                <a:ext uri="{FF2B5EF4-FFF2-40B4-BE49-F238E27FC236}">
                  <a16:creationId xmlns:a16="http://schemas.microsoft.com/office/drawing/2014/main" id="{7BEA1C70-38F2-4512-685E-CC278A179FA1}"/>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a:extLst>
              <a:ext uri="{FF2B5EF4-FFF2-40B4-BE49-F238E27FC236}">
                <a16:creationId xmlns:a16="http://schemas.microsoft.com/office/drawing/2014/main" id="{F018041F-D4EA-32D8-A651-191EC8DD7C27}"/>
              </a:ext>
            </a:extLst>
          </p:cNvPr>
          <p:cNvGrpSpPr/>
          <p:nvPr/>
        </p:nvGrpSpPr>
        <p:grpSpPr>
          <a:xfrm>
            <a:off x="102870" y="238125"/>
            <a:ext cx="454660" cy="490220"/>
            <a:chOff x="13580" y="262"/>
            <a:chExt cx="661" cy="772"/>
          </a:xfrm>
        </p:grpSpPr>
        <p:sp>
          <p:nvSpPr>
            <p:cNvPr id="48" name="矩形 47">
              <a:extLst>
                <a:ext uri="{FF2B5EF4-FFF2-40B4-BE49-F238E27FC236}">
                  <a16:creationId xmlns:a16="http://schemas.microsoft.com/office/drawing/2014/main" id="{76D2294B-AE3C-C3A7-D843-9E59268ED849}"/>
                </a:ext>
              </a:extLst>
            </p:cNvPr>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a:extLst>
                <a:ext uri="{FF2B5EF4-FFF2-40B4-BE49-F238E27FC236}">
                  <a16:creationId xmlns:a16="http://schemas.microsoft.com/office/drawing/2014/main" id="{3DC0EDDE-247D-D32D-A0B9-3C4DEC5C511A}"/>
                </a:ext>
              </a:extLst>
            </p:cNvPr>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a:extLst>
              <a:ext uri="{FF2B5EF4-FFF2-40B4-BE49-F238E27FC236}">
                <a16:creationId xmlns:a16="http://schemas.microsoft.com/office/drawing/2014/main" id="{039BEEF9-4DE7-F227-8CE0-8C84AB620EC5}"/>
              </a:ext>
            </a:extLst>
          </p:cNvPr>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a:extLst>
              <a:ext uri="{FF2B5EF4-FFF2-40B4-BE49-F238E27FC236}">
                <a16:creationId xmlns:a16="http://schemas.microsoft.com/office/drawing/2014/main" id="{4C27D285-1EA2-BA97-DF10-DFDC557AB887}"/>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965AB12B-D68F-E2A3-CE00-4BCD7CE36BFD}"/>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15" name="文本框 14">
            <a:extLst>
              <a:ext uri="{FF2B5EF4-FFF2-40B4-BE49-F238E27FC236}">
                <a16:creationId xmlns:a16="http://schemas.microsoft.com/office/drawing/2014/main" id="{BFCEC9D7-F4DF-C97D-DE17-BC0FC2E8B329}"/>
              </a:ext>
            </a:extLst>
          </p:cNvPr>
          <p:cNvSpPr txBox="1"/>
          <p:nvPr/>
        </p:nvSpPr>
        <p:spPr>
          <a:xfrm>
            <a:off x="11620191" y="2018077"/>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8" name="文本框 7">
            <a:extLst>
              <a:ext uri="{FF2B5EF4-FFF2-40B4-BE49-F238E27FC236}">
                <a16:creationId xmlns:a16="http://schemas.microsoft.com/office/drawing/2014/main" id="{E7779BC2-A274-EA9A-227B-98CB0C6153CD}"/>
              </a:ext>
            </a:extLst>
          </p:cNvPr>
          <p:cNvSpPr txBox="1"/>
          <p:nvPr/>
        </p:nvSpPr>
        <p:spPr>
          <a:xfrm>
            <a:off x="672388" y="1887119"/>
            <a:ext cx="10707915" cy="1418915"/>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存在问题</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：过去的方法，如比如</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ER-</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NeRF</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等方法通过逐点相乘来调整每个</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3D</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点处的音频特征权重来实现区域感知的音频特征。但是，在动态场景中，对于不同的音频，特定的静态</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3D</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点可能保持相同的音频权重。此外，随着场景的变化，一个固定的三维坐标可能不一致地对应于同一张脸的不同区域。</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0559F01E-65A8-E196-38B8-AD0BB5D8B59C}"/>
              </a:ext>
            </a:extLst>
          </p:cNvPr>
          <p:cNvSpPr txBox="1"/>
          <p:nvPr/>
        </p:nvSpPr>
        <p:spPr>
          <a:xfrm>
            <a:off x="392020" y="1422743"/>
            <a:ext cx="11250830" cy="430887"/>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200" b="1" dirty="0">
                <a:latin typeface="Times New Roman" panose="02020603050405020304" pitchFamily="18" charset="0"/>
                <a:ea typeface="宋体" panose="02010600030101010101" pitchFamily="2" charset="-122"/>
                <a:cs typeface="Times New Roman" panose="02020603050405020304" pitchFamily="18" charset="0"/>
              </a:rPr>
              <a:t>Spatial-audio cross attention</a:t>
            </a:r>
            <a:endParaRPr lang="zh-CN" altLang="en-US" sz="22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301DDD44-633C-D653-D56E-C6C10A5A52DA}"/>
              </a:ext>
            </a:extLst>
          </p:cNvPr>
          <p:cNvSpPr txBox="1"/>
          <p:nvPr>
            <p:custDataLst>
              <p:tags r:id="rId2"/>
            </p:custDataLst>
          </p:nvPr>
        </p:nvSpPr>
        <p:spPr>
          <a:xfrm>
            <a:off x="102870" y="927758"/>
            <a:ext cx="11983698"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Learning canonical 3D Gaussians with triplane representation</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 name="文本框 9">
            <a:extLst>
              <a:ext uri="{FF2B5EF4-FFF2-40B4-BE49-F238E27FC236}">
                <a16:creationId xmlns:a16="http://schemas.microsoft.com/office/drawing/2014/main" id="{F4BC3611-26BE-EE75-C3EA-A8E6D9ED0854}"/>
              </a:ext>
            </a:extLst>
          </p:cNvPr>
          <p:cNvSpPr txBox="1"/>
          <p:nvPr/>
        </p:nvSpPr>
        <p:spPr>
          <a:xfrm>
            <a:off x="11616918" y="5775518"/>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0" name="文本框 19">
            <a:extLst>
              <a:ext uri="{FF2B5EF4-FFF2-40B4-BE49-F238E27FC236}">
                <a16:creationId xmlns:a16="http://schemas.microsoft.com/office/drawing/2014/main" id="{5F38F6BB-0BCE-8ACF-0A08-66EBFCE80557}"/>
              </a:ext>
            </a:extLst>
          </p:cNvPr>
          <p:cNvSpPr txBox="1"/>
          <p:nvPr/>
        </p:nvSpPr>
        <p:spPr>
          <a:xfrm>
            <a:off x="11616919" y="3586379"/>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1" name="文本框 20">
            <a:extLst>
              <a:ext uri="{FF2B5EF4-FFF2-40B4-BE49-F238E27FC236}">
                <a16:creationId xmlns:a16="http://schemas.microsoft.com/office/drawing/2014/main" id="{0DFC150B-00DF-4037-187B-2C9E1F6C21D1}"/>
              </a:ext>
            </a:extLst>
          </p:cNvPr>
          <p:cNvSpPr txBox="1"/>
          <p:nvPr/>
        </p:nvSpPr>
        <p:spPr>
          <a:xfrm>
            <a:off x="11616918" y="4892273"/>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2" name="文本框 21">
            <a:extLst>
              <a:ext uri="{FF2B5EF4-FFF2-40B4-BE49-F238E27FC236}">
                <a16:creationId xmlns:a16="http://schemas.microsoft.com/office/drawing/2014/main" id="{704AA02C-3254-959D-40AC-5FAF088D3E41}"/>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Cho K, Lee J, Yoon H, et al. GaussianTalker: Real-Time High-Fidelity Talking Head Synthesis with Audio-Driven 3D Gaussian Splatting[J]. arXiv preprint arXiv:2404.16012,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FE42EF47-EE44-C10E-6BE7-D177FB41ECD8}"/>
                  </a:ext>
                </a:extLst>
              </p:cNvPr>
              <p:cNvSpPr txBox="1"/>
              <p:nvPr/>
            </p:nvSpPr>
            <p:spPr>
              <a:xfrm>
                <a:off x="558218" y="5586112"/>
                <a:ext cx="10847224" cy="770788"/>
              </a:xfrm>
              <a:prstGeom prst="rect">
                <a:avLst/>
              </a:prstGeom>
              <a:noFill/>
            </p:spPr>
            <p:txBody>
              <a:bodyPr wrap="square" rtlCol="0">
                <a:spAutoFit/>
              </a:bodyPr>
              <a:lstStyle/>
              <a:p>
                <a:pPr>
                  <a:lnSpc>
                    <a:spcPct val="110000"/>
                  </a:lnSpc>
                  <a:spcBef>
                    <a:spcPts val="500"/>
                  </a:spcBef>
                  <a:spcAft>
                    <a:spcPts val="300"/>
                  </a:spcAft>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该模块计算了</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n</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帧图像中空间特征</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f</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和音频特征</a:t>
                </a:r>
                <a14:m>
                  <m:oMath xmlns:m="http://schemas.openxmlformats.org/officeDocument/2006/math">
                    <m:sSub>
                      <m:sSubPr>
                        <m:ctrlPr>
                          <a:rPr lang="en-US" altLang="zh-CN" sz="200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000" b="0" i="1" kern="1200"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𝑛</m:t>
                        </m:r>
                      </m:sub>
                    </m:sSub>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之间的跨跨模态注意力。其输出特征</a:t>
                </a:r>
                <a14:m>
                  <m:oMath xmlns:m="http://schemas.openxmlformats.org/officeDocument/2006/math">
                    <m:sSubSup>
                      <m:sSubSup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𝑧</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𝑛</m:t>
                        </m:r>
                      </m:sub>
                      <m:sup>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𝑙</m:t>
                        </m:r>
                      </m:sup>
                    </m:sSubSup>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成功地将音频特征与每个高斯曲面捕获的丰富面部细节融合在一起。</a:t>
                </a:r>
              </a:p>
            </p:txBody>
          </p:sp>
        </mc:Choice>
        <mc:Fallback xmlns="">
          <p:sp>
            <p:nvSpPr>
              <p:cNvPr id="12" name="文本框 11">
                <a:extLst>
                  <a:ext uri="{FF2B5EF4-FFF2-40B4-BE49-F238E27FC236}">
                    <a16:creationId xmlns:a16="http://schemas.microsoft.com/office/drawing/2014/main" id="{FE42EF47-EE44-C10E-6BE7-D177FB41ECD8}"/>
                  </a:ext>
                </a:extLst>
              </p:cNvPr>
              <p:cNvSpPr txBox="1">
                <a:spLocks noRot="1" noChangeAspect="1" noMove="1" noResize="1" noEditPoints="1" noAdjustHandles="1" noChangeArrowheads="1" noChangeShapeType="1" noTextEdit="1"/>
              </p:cNvSpPr>
              <p:nvPr/>
            </p:nvSpPr>
            <p:spPr>
              <a:xfrm>
                <a:off x="558218" y="5586112"/>
                <a:ext cx="10847224" cy="770788"/>
              </a:xfrm>
              <a:prstGeom prst="rect">
                <a:avLst/>
              </a:prstGeom>
              <a:blipFill>
                <a:blip r:embed="rId5"/>
                <a:stretch>
                  <a:fillRect l="-618" t="-4724" r="-562" b="-7874"/>
                </a:stretch>
              </a:blipFill>
            </p:spPr>
            <p:txBody>
              <a:bodyPr/>
              <a:lstStyle/>
              <a:p>
                <a:r>
                  <a:rPr lang="zh-CN" altLang="en-US">
                    <a:noFill/>
                  </a:rPr>
                  <a:t> </a:t>
                </a:r>
              </a:p>
            </p:txBody>
          </p:sp>
        </mc:Fallback>
      </mc:AlternateContent>
      <p:pic>
        <p:nvPicPr>
          <p:cNvPr id="31" name="图片 30">
            <a:extLst>
              <a:ext uri="{FF2B5EF4-FFF2-40B4-BE49-F238E27FC236}">
                <a16:creationId xmlns:a16="http://schemas.microsoft.com/office/drawing/2014/main" id="{BC34150B-2817-F9DC-191F-31D50CFB793D}"/>
              </a:ext>
            </a:extLst>
          </p:cNvPr>
          <p:cNvPicPr>
            <a:picLocks noChangeAspect="1"/>
          </p:cNvPicPr>
          <p:nvPr/>
        </p:nvPicPr>
        <p:blipFill>
          <a:blip r:embed="rId6"/>
          <a:stretch>
            <a:fillRect/>
          </a:stretch>
        </p:blipFill>
        <p:spPr>
          <a:xfrm>
            <a:off x="3532842" y="4168289"/>
            <a:ext cx="4601217" cy="1495634"/>
          </a:xfrm>
          <a:prstGeom prst="rect">
            <a:avLst/>
          </a:prstGeom>
        </p:spPr>
      </p:pic>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7622DBBE-E077-927F-D45C-8C4414E7596F}"/>
                  </a:ext>
                </a:extLst>
              </p:cNvPr>
              <p:cNvSpPr txBox="1"/>
              <p:nvPr/>
            </p:nvSpPr>
            <p:spPr>
              <a:xfrm>
                <a:off x="672388" y="3270410"/>
                <a:ext cx="10707915" cy="1080360"/>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空间音频注意模块</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：引入了交叉注意机制，将标准三维高斯函数的空间特征嵌入</a:t>
                </a:r>
                <a14:m>
                  <m:oMath xmlns:m="http://schemas.openxmlformats.org/officeDocument/2006/math">
                    <m:r>
                      <a:rPr lang="en-US" altLang="zh-CN" sz="180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𝑓</m:t>
                    </m:r>
                    <m:d>
                      <m:dPr>
                        <m:ctrlPr>
                          <a:rPr lang="en-US" altLang="zh-CN" sz="180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180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Pr>
                          <m:e>
                            <m:r>
                              <a:rPr lang="zh-CN" altLang="en-US" sz="180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18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𝑐</m:t>
                            </m:r>
                          </m:sub>
                        </m:sSub>
                      </m:e>
                    </m:d>
                    <m:r>
                      <a:rPr lang="zh-CN" altLang="en-US" i="1">
                        <a:solidFill>
                          <a:srgbClr val="000000"/>
                        </a:solidFill>
                        <a:latin typeface="Cambria Math" panose="02040503050406030204" pitchFamily="18" charset="0"/>
                        <a:ea typeface="宋体" panose="02010600030101010101" pitchFamily="2" charset="-122"/>
                        <a:cs typeface="Times New Roman" panose="02020603050405020304" pitchFamily="18" charset="0"/>
                      </a:rPr>
                      <m:t>与</m:t>
                    </m:r>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输入音频融合，捕捉输入音频对三维高斯函数运动的影响。该模块由</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𝐿</m:t>
                    </m:r>
                  </m:oMath>
                </a14:m>
                <a:r>
                  <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rPr>
                  <a:t>组交叉注意力层</a:t>
                </a:r>
                <a14:m>
                  <m:oMath xmlns:m="http://schemas.openxmlformats.org/officeDocument/2006/math">
                    <m:sSub>
                      <m:sSubPr>
                        <m:ctrlPr>
                          <a:rPr lang="en-US" altLang="zh-CN" sz="2000" i="1" smtClean="0">
                            <a:effectLst/>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l-GR" altLang="zh-CN" sz="2000" i="1" smtClean="0">
                            <a:effectLst/>
                            <a:latin typeface="Cambria Math" panose="02040503050406030204" pitchFamily="18" charset="0"/>
                            <a:ea typeface="Cambria Math" panose="02040503050406030204" pitchFamily="18" charset="0"/>
                            <a:cs typeface="Times New Roman" panose="02020603050405020304" pitchFamily="18" charset="0"/>
                          </a:rPr>
                          <m:t>Τ</m:t>
                        </m:r>
                      </m:e>
                      <m:sub>
                        <m: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𝐶𝐴</m:t>
                        </m:r>
                      </m:sub>
                    </m:sSub>
                    <m:d>
                      <m:dPr>
                        <m:ctrlPr>
                          <a:rPr lang="en-US" altLang="zh-CN" sz="2000" i="1" smtClean="0">
                            <a:effectLst/>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i="1" smtClean="0">
                            <a:effectLst/>
                            <a:latin typeface="Cambria Math" panose="02040503050406030204" pitchFamily="18" charset="0"/>
                            <a:ea typeface="Cambria Math" panose="02040503050406030204" pitchFamily="18" charset="0"/>
                            <a:cs typeface="Times New Roman" panose="02020603050405020304" pitchFamily="18" charset="0"/>
                          </a:rPr>
                          <m:t>∙</m:t>
                        </m:r>
                      </m:e>
                    </m:d>
                  </m:oMath>
                </a14:m>
                <a:r>
                  <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rPr>
                  <a:t>和前馈层</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𝐹𝐹𝑁</m:t>
                    </m:r>
                    <m:d>
                      <m:d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e>
                    </m:d>
                  </m:oMath>
                </a14:m>
                <a:r>
                  <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rPr>
                  <a:t>组成，每一组通过残差连接相互连接。该模块可公式化表示为：</a:t>
                </a:r>
              </a:p>
            </p:txBody>
          </p:sp>
        </mc:Choice>
        <mc:Fallback xmlns="">
          <p:sp>
            <p:nvSpPr>
              <p:cNvPr id="29" name="文本框 28">
                <a:extLst>
                  <a:ext uri="{FF2B5EF4-FFF2-40B4-BE49-F238E27FC236}">
                    <a16:creationId xmlns:a16="http://schemas.microsoft.com/office/drawing/2014/main" id="{7622DBBE-E077-927F-D45C-8C4414E7596F}"/>
                  </a:ext>
                </a:extLst>
              </p:cNvPr>
              <p:cNvSpPr txBox="1">
                <a:spLocks noRot="1" noChangeAspect="1" noMove="1" noResize="1" noEditPoints="1" noAdjustHandles="1" noChangeArrowheads="1" noChangeShapeType="1" noTextEdit="1"/>
              </p:cNvSpPr>
              <p:nvPr/>
            </p:nvSpPr>
            <p:spPr>
              <a:xfrm>
                <a:off x="672388" y="3270410"/>
                <a:ext cx="10707915" cy="1080360"/>
              </a:xfrm>
              <a:prstGeom prst="rect">
                <a:avLst/>
              </a:prstGeom>
              <a:blipFill>
                <a:blip r:embed="rId7"/>
                <a:stretch>
                  <a:fillRect l="-512" t="-3933" b="-73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59028086"/>
      </p:ext>
    </p:extLst>
  </p:cSld>
  <p:clrMapOvr>
    <a:masterClrMapping/>
  </p:clrMapOvr>
  <p:transition>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437E-61A4-2C1E-E1E2-012A3B491505}"/>
            </a:ext>
          </a:extLst>
        </p:cNvPr>
        <p:cNvGrpSpPr/>
        <p:nvPr/>
      </p:nvGrpSpPr>
      <p:grpSpPr>
        <a:xfrm>
          <a:off x="0" y="0"/>
          <a:ext cx="0" cy="0"/>
          <a:chOff x="0" y="0"/>
          <a:chExt cx="0" cy="0"/>
        </a:xfrm>
      </p:grpSpPr>
      <p:grpSp>
        <p:nvGrpSpPr>
          <p:cNvPr id="3" name="组合 2">
            <a:extLst>
              <a:ext uri="{FF2B5EF4-FFF2-40B4-BE49-F238E27FC236}">
                <a16:creationId xmlns:a16="http://schemas.microsoft.com/office/drawing/2014/main" id="{9FFD02B9-0686-EF4D-268C-718342037C88}"/>
              </a:ext>
            </a:extLst>
          </p:cNvPr>
          <p:cNvGrpSpPr/>
          <p:nvPr/>
        </p:nvGrpSpPr>
        <p:grpSpPr>
          <a:xfrm rot="15433288">
            <a:off x="3327035" y="-311154"/>
            <a:ext cx="6361278" cy="7047820"/>
            <a:chOff x="4297364" y="903288"/>
            <a:chExt cx="2946834" cy="3067178"/>
          </a:xfrm>
          <a:solidFill>
            <a:schemeClr val="bg1">
              <a:lumMod val="65000"/>
              <a:alpha val="3000"/>
            </a:schemeClr>
          </a:solidFill>
        </p:grpSpPr>
        <p:sp>
          <p:nvSpPr>
            <p:cNvPr id="5" name="Freeform 5">
              <a:extLst>
                <a:ext uri="{FF2B5EF4-FFF2-40B4-BE49-F238E27FC236}">
                  <a16:creationId xmlns:a16="http://schemas.microsoft.com/office/drawing/2014/main" id="{8A570086-7029-C0D0-5947-0E4017FD6DFD}"/>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9" name="Freeform 7">
              <a:extLst>
                <a:ext uri="{FF2B5EF4-FFF2-40B4-BE49-F238E27FC236}">
                  <a16:creationId xmlns:a16="http://schemas.microsoft.com/office/drawing/2014/main" id="{1A255CC7-DA3B-C649-19E1-ED7891F8C0EE}"/>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17" name="Freeform 9">
              <a:extLst>
                <a:ext uri="{FF2B5EF4-FFF2-40B4-BE49-F238E27FC236}">
                  <a16:creationId xmlns:a16="http://schemas.microsoft.com/office/drawing/2014/main" id="{38607D7A-687B-2866-FEC8-CFAE130A4C4A}"/>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18" name="Freeform 10">
              <a:extLst>
                <a:ext uri="{FF2B5EF4-FFF2-40B4-BE49-F238E27FC236}">
                  <a16:creationId xmlns:a16="http://schemas.microsoft.com/office/drawing/2014/main" id="{2DDDAF45-9FF1-240D-4EF5-EA354DBC5EA4}"/>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19" name="Freeform 11">
              <a:extLst>
                <a:ext uri="{FF2B5EF4-FFF2-40B4-BE49-F238E27FC236}">
                  <a16:creationId xmlns:a16="http://schemas.microsoft.com/office/drawing/2014/main" id="{D0BDA919-7461-A8AD-3A52-A179E2823152}"/>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24" name="组合 23">
            <a:extLst>
              <a:ext uri="{FF2B5EF4-FFF2-40B4-BE49-F238E27FC236}">
                <a16:creationId xmlns:a16="http://schemas.microsoft.com/office/drawing/2014/main" id="{90796D20-7F63-66E0-7868-7E575CEF4C90}"/>
              </a:ext>
            </a:extLst>
          </p:cNvPr>
          <p:cNvGrpSpPr/>
          <p:nvPr/>
        </p:nvGrpSpPr>
        <p:grpSpPr>
          <a:xfrm>
            <a:off x="102870" y="238125"/>
            <a:ext cx="454660" cy="490220"/>
            <a:chOff x="13580" y="262"/>
            <a:chExt cx="661" cy="772"/>
          </a:xfrm>
        </p:grpSpPr>
        <p:sp>
          <p:nvSpPr>
            <p:cNvPr id="25" name="矩形 24">
              <a:extLst>
                <a:ext uri="{FF2B5EF4-FFF2-40B4-BE49-F238E27FC236}">
                  <a16:creationId xmlns:a16="http://schemas.microsoft.com/office/drawing/2014/main" id="{922746D4-7112-AFB1-3C56-42F098B652B7}"/>
                </a:ext>
              </a:extLst>
            </p:cNvPr>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26" name="矩形: 圆角 4">
              <a:extLst>
                <a:ext uri="{FF2B5EF4-FFF2-40B4-BE49-F238E27FC236}">
                  <a16:creationId xmlns:a16="http://schemas.microsoft.com/office/drawing/2014/main" id="{40DC356B-CA63-9ED1-866B-90BCFBD9C764}"/>
                </a:ext>
              </a:extLst>
            </p:cNvPr>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27" name="文本框 26">
            <a:extLst>
              <a:ext uri="{FF2B5EF4-FFF2-40B4-BE49-F238E27FC236}">
                <a16:creationId xmlns:a16="http://schemas.microsoft.com/office/drawing/2014/main" id="{778C2CC0-F630-9F8C-F449-D510B743F271}"/>
              </a:ext>
            </a:extLst>
          </p:cNvPr>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28" name="矩形: 圆角 4">
            <a:extLst>
              <a:ext uri="{FF2B5EF4-FFF2-40B4-BE49-F238E27FC236}">
                <a16:creationId xmlns:a16="http://schemas.microsoft.com/office/drawing/2014/main" id="{7CFBE7EC-DDEB-4ABB-2D4C-EC0D938E275A}"/>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9" name="矩形: 圆角 4">
            <a:extLst>
              <a:ext uri="{FF2B5EF4-FFF2-40B4-BE49-F238E27FC236}">
                <a16:creationId xmlns:a16="http://schemas.microsoft.com/office/drawing/2014/main" id="{9FEE36B0-73B4-5502-3001-DDDE8869738C}"/>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0" name="文本框 29">
            <a:extLst>
              <a:ext uri="{FF2B5EF4-FFF2-40B4-BE49-F238E27FC236}">
                <a16:creationId xmlns:a16="http://schemas.microsoft.com/office/drawing/2014/main" id="{8EDF3468-7B4C-BB83-EFE9-D21BFD707F9F}"/>
              </a:ext>
            </a:extLst>
          </p:cNvPr>
          <p:cNvSpPr txBox="1"/>
          <p:nvPr/>
        </p:nvSpPr>
        <p:spPr>
          <a:xfrm>
            <a:off x="11620191" y="2018077"/>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31" name="文本框 30">
            <a:extLst>
              <a:ext uri="{FF2B5EF4-FFF2-40B4-BE49-F238E27FC236}">
                <a16:creationId xmlns:a16="http://schemas.microsoft.com/office/drawing/2014/main" id="{57DBA186-C0B5-54E4-6216-3A78B9551178}"/>
              </a:ext>
            </a:extLst>
          </p:cNvPr>
          <p:cNvSpPr txBox="1"/>
          <p:nvPr/>
        </p:nvSpPr>
        <p:spPr>
          <a:xfrm>
            <a:off x="672388" y="1887119"/>
            <a:ext cx="10707915" cy="1080360"/>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存在问题：</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眼睛闭合、面部皱纹等表情，以及头发的移动和光照的变化等外部因素，并不直接与输入的音频相关。因此，在映射语音音频到三维高斯形变时，分离非音频相关运动和场景变化至关重要。作者过引入额外的输入条件来解决这个挑战。</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 name="文本框 31">
            <a:extLst>
              <a:ext uri="{FF2B5EF4-FFF2-40B4-BE49-F238E27FC236}">
                <a16:creationId xmlns:a16="http://schemas.microsoft.com/office/drawing/2014/main" id="{F55CA2E8-4F58-07C3-49FC-C8B189DF5EC8}"/>
              </a:ext>
            </a:extLst>
          </p:cNvPr>
          <p:cNvSpPr txBox="1"/>
          <p:nvPr/>
        </p:nvSpPr>
        <p:spPr>
          <a:xfrm>
            <a:off x="392020" y="1422743"/>
            <a:ext cx="11250830" cy="430887"/>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200" b="1" dirty="0">
                <a:latin typeface="Times New Roman" panose="02020603050405020304" pitchFamily="18" charset="0"/>
                <a:ea typeface="宋体" panose="02010600030101010101" pitchFamily="2" charset="-122"/>
                <a:cs typeface="Times New Roman" panose="02020603050405020304" pitchFamily="18" charset="0"/>
              </a:rPr>
              <a:t>Disentanglement </a:t>
            </a:r>
            <a:r>
              <a:rPr lang="en-US" altLang="zh-CN" sz="2200" b="1" dirty="0" err="1">
                <a:latin typeface="Times New Roman" panose="02020603050405020304" pitchFamily="18" charset="0"/>
                <a:ea typeface="宋体" panose="02010600030101010101" pitchFamily="2" charset="-122"/>
                <a:cs typeface="Times New Roman" panose="02020603050405020304" pitchFamily="18" charset="0"/>
              </a:rPr>
              <a:t>ofspeech</a:t>
            </a:r>
            <a:r>
              <a:rPr lang="en-US" altLang="zh-CN" sz="2200" b="1" dirty="0">
                <a:latin typeface="Times New Roman" panose="02020603050405020304" pitchFamily="18" charset="0"/>
                <a:ea typeface="宋体" panose="02010600030101010101" pitchFamily="2" charset="-122"/>
                <a:cs typeface="Times New Roman" panose="02020603050405020304" pitchFamily="18" charset="0"/>
              </a:rPr>
              <a:t>-related motion</a:t>
            </a:r>
            <a:endParaRPr lang="zh-CN" altLang="en-US" sz="22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3" name="文本框 32">
            <a:extLst>
              <a:ext uri="{FF2B5EF4-FFF2-40B4-BE49-F238E27FC236}">
                <a16:creationId xmlns:a16="http://schemas.microsoft.com/office/drawing/2014/main" id="{1DEC6741-CD81-5DD6-AE7D-DF495F50724B}"/>
              </a:ext>
            </a:extLst>
          </p:cNvPr>
          <p:cNvSpPr txBox="1"/>
          <p:nvPr>
            <p:custDataLst>
              <p:tags r:id="rId2"/>
            </p:custDataLst>
          </p:nvPr>
        </p:nvSpPr>
        <p:spPr>
          <a:xfrm>
            <a:off x="102870" y="927758"/>
            <a:ext cx="11983698"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Learning audio-driven deformation of 3D Gaussians</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34" name="文本框 33">
            <a:extLst>
              <a:ext uri="{FF2B5EF4-FFF2-40B4-BE49-F238E27FC236}">
                <a16:creationId xmlns:a16="http://schemas.microsoft.com/office/drawing/2014/main" id="{B42E7703-2794-408A-5EEE-D756E2137198}"/>
              </a:ext>
            </a:extLst>
          </p:cNvPr>
          <p:cNvSpPr txBox="1"/>
          <p:nvPr/>
        </p:nvSpPr>
        <p:spPr>
          <a:xfrm>
            <a:off x="11616918" y="4861115"/>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35" name="文本框 34">
            <a:extLst>
              <a:ext uri="{FF2B5EF4-FFF2-40B4-BE49-F238E27FC236}">
                <a16:creationId xmlns:a16="http://schemas.microsoft.com/office/drawing/2014/main" id="{7B00CECB-4490-EC7A-9480-0D73E7F9555E}"/>
              </a:ext>
            </a:extLst>
          </p:cNvPr>
          <p:cNvSpPr txBox="1"/>
          <p:nvPr/>
        </p:nvSpPr>
        <p:spPr>
          <a:xfrm>
            <a:off x="11616919" y="3168933"/>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36" name="文本框 35">
            <a:extLst>
              <a:ext uri="{FF2B5EF4-FFF2-40B4-BE49-F238E27FC236}">
                <a16:creationId xmlns:a16="http://schemas.microsoft.com/office/drawing/2014/main" id="{CB21E1AE-08D9-A6D2-DD64-0C50F77DEB2A}"/>
              </a:ext>
            </a:extLst>
          </p:cNvPr>
          <p:cNvSpPr txBox="1"/>
          <p:nvPr/>
        </p:nvSpPr>
        <p:spPr>
          <a:xfrm>
            <a:off x="11616918" y="4047449"/>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37" name="文本框 36">
            <a:extLst>
              <a:ext uri="{FF2B5EF4-FFF2-40B4-BE49-F238E27FC236}">
                <a16:creationId xmlns:a16="http://schemas.microsoft.com/office/drawing/2014/main" id="{F6DB880E-382B-4F8C-E2EC-8D8F9DDC1F17}"/>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Cho K, Lee J, Yoon H, et al. GaussianTalker: Real-Time High-Fidelity Talking Head Synthesis with Audio-Driven 3D Gaussian Splatting[J]. arXiv preprint arXiv:2404.16012,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38" name="文本框 37">
            <a:extLst>
              <a:ext uri="{FF2B5EF4-FFF2-40B4-BE49-F238E27FC236}">
                <a16:creationId xmlns:a16="http://schemas.microsoft.com/office/drawing/2014/main" id="{F49E2A21-91D0-1962-B4AA-C4E9B67A8A71}"/>
              </a:ext>
            </a:extLst>
          </p:cNvPr>
          <p:cNvSpPr txBox="1"/>
          <p:nvPr/>
        </p:nvSpPr>
        <p:spPr>
          <a:xfrm>
            <a:off x="672388" y="3084543"/>
            <a:ext cx="10847224" cy="741806"/>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眨眼控制：</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应用了显式的眨眼控制，使用眼睛特征</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，即使用面部动作编码系统中的</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AU45</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来描述眼睑闭合的程度，并利用正弦位置编码来匹配输入维度。</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2DF8A638-2E1B-94CC-6A8A-25AB14AF07B1}"/>
                  </a:ext>
                </a:extLst>
              </p:cNvPr>
              <p:cNvSpPr txBox="1"/>
              <p:nvPr/>
            </p:nvSpPr>
            <p:spPr>
              <a:xfrm>
                <a:off x="672388" y="3943413"/>
                <a:ext cx="10847224" cy="741806"/>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场景分离</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：使用面部视角嵌入</a:t>
                </a:r>
                <a14:m>
                  <m:oMath xmlns:m="http://schemas.openxmlformats.org/officeDocument/2006/math">
                    <m:sSub>
                      <m:sSub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𝑛</m:t>
                        </m:r>
                      </m:sub>
                    </m:sSub>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作为附加输入条件，以分离与音频无关的场景变化。</a:t>
                </a:r>
                <a:r>
                  <a:rPr lang="en-US" altLang="zh-CN" sz="2000" dirty="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𝑛</m:t>
                        </m:r>
                      </m:sub>
                    </m:sSub>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将外部相机姿态</a:t>
                </a:r>
                <a14:m>
                  <m:oMath xmlns:m="http://schemas.openxmlformats.org/officeDocument/2006/math">
                    <m:sSub>
                      <m:sSubPr>
                        <m:ctrlPr>
                          <a:rPr lang="en-US" altLang="zh-CN" i="1">
                            <a:latin typeface="Cambria Math" panose="02040503050406030204" pitchFamily="18" charset="0"/>
                          </a:rPr>
                        </m:ctrlPr>
                      </m:sSubPr>
                      <m:e>
                        <m:r>
                          <a:rPr lang="zh-CN" altLang="en-US" i="1" smtClean="0">
                            <a:latin typeface="Cambria Math" panose="02040503050406030204" pitchFamily="18" charset="0"/>
                          </a:rPr>
                          <m:t>𝜋</m:t>
                        </m:r>
                      </m:e>
                      <m:sub>
                        <m:r>
                          <a:rPr lang="en-US" altLang="zh-CN" i="1">
                            <a:latin typeface="Cambria Math" panose="02040503050406030204" pitchFamily="18" charset="0"/>
                          </a:rPr>
                          <m:t>𝑛</m:t>
                        </m:r>
                      </m:sub>
                    </m:sSub>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映射到一个小的</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MLP</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而获得的嵌入向量，具有与其他输入相同的维数。</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45" name="文本框 44">
                <a:extLst>
                  <a:ext uri="{FF2B5EF4-FFF2-40B4-BE49-F238E27FC236}">
                    <a16:creationId xmlns:a16="http://schemas.microsoft.com/office/drawing/2014/main" id="{2DF8A638-2E1B-94CC-6A8A-25AB14AF07B1}"/>
                  </a:ext>
                </a:extLst>
              </p:cNvPr>
              <p:cNvSpPr txBox="1">
                <a:spLocks noRot="1" noChangeAspect="1" noMove="1" noResize="1" noEditPoints="1" noAdjustHandles="1" noChangeArrowheads="1" noChangeShapeType="1" noTextEdit="1"/>
              </p:cNvSpPr>
              <p:nvPr/>
            </p:nvSpPr>
            <p:spPr>
              <a:xfrm>
                <a:off x="672388" y="3943413"/>
                <a:ext cx="10847224" cy="741806"/>
              </a:xfrm>
              <a:prstGeom prst="rect">
                <a:avLst/>
              </a:prstGeom>
              <a:blipFill>
                <a:blip r:embed="rId5"/>
                <a:stretch>
                  <a:fillRect l="-506" t="-6557" b="-139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1764327B-5167-7E1A-0214-9E8283B0E573}"/>
                  </a:ext>
                </a:extLst>
              </p:cNvPr>
              <p:cNvSpPr txBox="1"/>
              <p:nvPr/>
            </p:nvSpPr>
            <p:spPr>
              <a:xfrm>
                <a:off x="602733" y="4802283"/>
                <a:ext cx="10847224" cy="741806"/>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视频帧一致性</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：对所有帧使用单一的空向量</a:t>
                </a:r>
                <a14:m>
                  <m:oMath xmlns:m="http://schemas.openxmlformats.org/officeDocument/2006/math">
                    <m:r>
                      <a:rPr lang="zh-CN" altLang="en-US" sz="200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作为全局特征可以促进视频帧之间的一致性，因此，将空向量</a:t>
                </a:r>
                <a14:m>
                  <m:oMath xmlns:m="http://schemas.openxmlformats.org/officeDocument/2006/math">
                    <m:r>
                      <a:rPr lang="zh-CN" altLang="en-US" sz="20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作为额外输入加入交叉注意网络。</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46" name="文本框 45">
                <a:extLst>
                  <a:ext uri="{FF2B5EF4-FFF2-40B4-BE49-F238E27FC236}">
                    <a16:creationId xmlns:a16="http://schemas.microsoft.com/office/drawing/2014/main" id="{1764327B-5167-7E1A-0214-9E8283B0E573}"/>
                  </a:ext>
                </a:extLst>
              </p:cNvPr>
              <p:cNvSpPr txBox="1">
                <a:spLocks noRot="1" noChangeAspect="1" noMove="1" noResize="1" noEditPoints="1" noAdjustHandles="1" noChangeArrowheads="1" noChangeShapeType="1" noTextEdit="1"/>
              </p:cNvSpPr>
              <p:nvPr/>
            </p:nvSpPr>
            <p:spPr>
              <a:xfrm>
                <a:off x="602733" y="4802283"/>
                <a:ext cx="10847224" cy="741806"/>
              </a:xfrm>
              <a:prstGeom prst="rect">
                <a:avLst/>
              </a:prstGeom>
              <a:blipFill>
                <a:blip r:embed="rId6"/>
                <a:stretch>
                  <a:fillRect l="-506" t="-6612" b="-12397"/>
                </a:stretch>
              </a:blipFill>
            </p:spPr>
            <p:txBody>
              <a:bodyPr/>
              <a:lstStyle/>
              <a:p>
                <a:r>
                  <a:rPr lang="zh-CN" altLang="en-US">
                    <a:noFill/>
                  </a:rPr>
                  <a:t> </a:t>
                </a:r>
              </a:p>
            </p:txBody>
          </p:sp>
        </mc:Fallback>
      </mc:AlternateContent>
      <p:grpSp>
        <p:nvGrpSpPr>
          <p:cNvPr id="47" name="组合 46">
            <a:extLst>
              <a:ext uri="{FF2B5EF4-FFF2-40B4-BE49-F238E27FC236}">
                <a16:creationId xmlns:a16="http://schemas.microsoft.com/office/drawing/2014/main" id="{41953BF6-21C8-4940-5A2C-A34DBCADC6FC}"/>
              </a:ext>
            </a:extLst>
          </p:cNvPr>
          <p:cNvGrpSpPr/>
          <p:nvPr/>
        </p:nvGrpSpPr>
        <p:grpSpPr>
          <a:xfrm>
            <a:off x="671107" y="5661154"/>
            <a:ext cx="10847224" cy="514422"/>
            <a:chOff x="671107" y="5303350"/>
            <a:chExt cx="10847224" cy="514422"/>
          </a:xfrm>
        </p:grpSpPr>
        <p:sp>
          <p:nvSpPr>
            <p:cNvPr id="49" name="文本框 48">
              <a:extLst>
                <a:ext uri="{FF2B5EF4-FFF2-40B4-BE49-F238E27FC236}">
                  <a16:creationId xmlns:a16="http://schemas.microsoft.com/office/drawing/2014/main" id="{9D38311F-4784-944B-D38D-1A9ECBBC30C1}"/>
                </a:ext>
              </a:extLst>
            </p:cNvPr>
            <p:cNvSpPr txBox="1"/>
            <p:nvPr/>
          </p:nvSpPr>
          <p:spPr>
            <a:xfrm>
              <a:off x="671107" y="5328684"/>
              <a:ext cx="10847224" cy="403252"/>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修改公式</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0" name="图片 49">
              <a:extLst>
                <a:ext uri="{FF2B5EF4-FFF2-40B4-BE49-F238E27FC236}">
                  <a16:creationId xmlns:a16="http://schemas.microsoft.com/office/drawing/2014/main" id="{65C2A890-5020-1199-1F51-A1DFFFA157C5}"/>
                </a:ext>
              </a:extLst>
            </p:cNvPr>
            <p:cNvPicPr>
              <a:picLocks noChangeAspect="1"/>
            </p:cNvPicPr>
            <p:nvPr/>
          </p:nvPicPr>
          <p:blipFill>
            <a:blip r:embed="rId7"/>
            <a:stretch>
              <a:fillRect/>
            </a:stretch>
          </p:blipFill>
          <p:spPr>
            <a:xfrm>
              <a:off x="2334472" y="5303350"/>
              <a:ext cx="4763165" cy="514422"/>
            </a:xfrm>
            <a:prstGeom prst="rect">
              <a:avLst/>
            </a:prstGeom>
          </p:spPr>
        </p:pic>
      </p:grpSp>
      <p:sp>
        <p:nvSpPr>
          <p:cNvPr id="2" name="文本框 1">
            <a:extLst>
              <a:ext uri="{FF2B5EF4-FFF2-40B4-BE49-F238E27FC236}">
                <a16:creationId xmlns:a16="http://schemas.microsoft.com/office/drawing/2014/main" id="{3A207AB5-3EC1-E330-6E4F-379C2A4B6183}"/>
              </a:ext>
            </a:extLst>
          </p:cNvPr>
          <p:cNvSpPr txBox="1"/>
          <p:nvPr/>
        </p:nvSpPr>
        <p:spPr>
          <a:xfrm>
            <a:off x="11616917" y="5685150"/>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736646258"/>
      </p:ext>
    </p:extLst>
  </p:cSld>
  <p:clrMapOvr>
    <a:masterClrMapping/>
  </p:clrMapOvr>
  <p:transition>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437E-61A4-2C1E-E1E2-012A3B491505}"/>
            </a:ext>
          </a:extLst>
        </p:cNvPr>
        <p:cNvGrpSpPr/>
        <p:nvPr/>
      </p:nvGrpSpPr>
      <p:grpSpPr>
        <a:xfrm>
          <a:off x="0" y="0"/>
          <a:ext cx="0" cy="0"/>
          <a:chOff x="0" y="0"/>
          <a:chExt cx="0" cy="0"/>
        </a:xfrm>
      </p:grpSpPr>
      <p:grpSp>
        <p:nvGrpSpPr>
          <p:cNvPr id="3" name="组合 2">
            <a:extLst>
              <a:ext uri="{FF2B5EF4-FFF2-40B4-BE49-F238E27FC236}">
                <a16:creationId xmlns:a16="http://schemas.microsoft.com/office/drawing/2014/main" id="{9FFD02B9-0686-EF4D-268C-718342037C88}"/>
              </a:ext>
            </a:extLst>
          </p:cNvPr>
          <p:cNvGrpSpPr/>
          <p:nvPr/>
        </p:nvGrpSpPr>
        <p:grpSpPr>
          <a:xfrm rot="15433288">
            <a:off x="3327035" y="-311154"/>
            <a:ext cx="6361278" cy="7047820"/>
            <a:chOff x="4297364" y="903288"/>
            <a:chExt cx="2946834" cy="3067178"/>
          </a:xfrm>
          <a:solidFill>
            <a:schemeClr val="bg1">
              <a:lumMod val="65000"/>
              <a:alpha val="3000"/>
            </a:schemeClr>
          </a:solidFill>
        </p:grpSpPr>
        <p:sp>
          <p:nvSpPr>
            <p:cNvPr id="5" name="Freeform 5">
              <a:extLst>
                <a:ext uri="{FF2B5EF4-FFF2-40B4-BE49-F238E27FC236}">
                  <a16:creationId xmlns:a16="http://schemas.microsoft.com/office/drawing/2014/main" id="{8A570086-7029-C0D0-5947-0E4017FD6DFD}"/>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9" name="Freeform 7">
              <a:extLst>
                <a:ext uri="{FF2B5EF4-FFF2-40B4-BE49-F238E27FC236}">
                  <a16:creationId xmlns:a16="http://schemas.microsoft.com/office/drawing/2014/main" id="{1A255CC7-DA3B-C649-19E1-ED7891F8C0EE}"/>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17" name="Freeform 9">
              <a:extLst>
                <a:ext uri="{FF2B5EF4-FFF2-40B4-BE49-F238E27FC236}">
                  <a16:creationId xmlns:a16="http://schemas.microsoft.com/office/drawing/2014/main" id="{38607D7A-687B-2866-FEC8-CFAE130A4C4A}"/>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18" name="Freeform 10">
              <a:extLst>
                <a:ext uri="{FF2B5EF4-FFF2-40B4-BE49-F238E27FC236}">
                  <a16:creationId xmlns:a16="http://schemas.microsoft.com/office/drawing/2014/main" id="{2DDDAF45-9FF1-240D-4EF5-EA354DBC5EA4}"/>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19" name="Freeform 11">
              <a:extLst>
                <a:ext uri="{FF2B5EF4-FFF2-40B4-BE49-F238E27FC236}">
                  <a16:creationId xmlns:a16="http://schemas.microsoft.com/office/drawing/2014/main" id="{D0BDA919-7461-A8AD-3A52-A179E2823152}"/>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24" name="组合 23">
            <a:extLst>
              <a:ext uri="{FF2B5EF4-FFF2-40B4-BE49-F238E27FC236}">
                <a16:creationId xmlns:a16="http://schemas.microsoft.com/office/drawing/2014/main" id="{90796D20-7F63-66E0-7868-7E575CEF4C90}"/>
              </a:ext>
            </a:extLst>
          </p:cNvPr>
          <p:cNvGrpSpPr/>
          <p:nvPr/>
        </p:nvGrpSpPr>
        <p:grpSpPr>
          <a:xfrm>
            <a:off x="102870" y="238125"/>
            <a:ext cx="454660" cy="490220"/>
            <a:chOff x="13580" y="262"/>
            <a:chExt cx="661" cy="772"/>
          </a:xfrm>
        </p:grpSpPr>
        <p:sp>
          <p:nvSpPr>
            <p:cNvPr id="25" name="矩形 24">
              <a:extLst>
                <a:ext uri="{FF2B5EF4-FFF2-40B4-BE49-F238E27FC236}">
                  <a16:creationId xmlns:a16="http://schemas.microsoft.com/office/drawing/2014/main" id="{922746D4-7112-AFB1-3C56-42F098B652B7}"/>
                </a:ext>
              </a:extLst>
            </p:cNvPr>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26" name="矩形: 圆角 4">
              <a:extLst>
                <a:ext uri="{FF2B5EF4-FFF2-40B4-BE49-F238E27FC236}">
                  <a16:creationId xmlns:a16="http://schemas.microsoft.com/office/drawing/2014/main" id="{40DC356B-CA63-9ED1-866B-90BCFBD9C764}"/>
                </a:ext>
              </a:extLst>
            </p:cNvPr>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27" name="文本框 26">
            <a:extLst>
              <a:ext uri="{FF2B5EF4-FFF2-40B4-BE49-F238E27FC236}">
                <a16:creationId xmlns:a16="http://schemas.microsoft.com/office/drawing/2014/main" id="{778C2CC0-F630-9F8C-F449-D510B743F271}"/>
              </a:ext>
            </a:extLst>
          </p:cNvPr>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28" name="矩形: 圆角 4">
            <a:extLst>
              <a:ext uri="{FF2B5EF4-FFF2-40B4-BE49-F238E27FC236}">
                <a16:creationId xmlns:a16="http://schemas.microsoft.com/office/drawing/2014/main" id="{7CFBE7EC-DDEB-4ABB-2D4C-EC0D938E275A}"/>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9" name="矩形: 圆角 4">
            <a:extLst>
              <a:ext uri="{FF2B5EF4-FFF2-40B4-BE49-F238E27FC236}">
                <a16:creationId xmlns:a16="http://schemas.microsoft.com/office/drawing/2014/main" id="{9FEE36B0-73B4-5502-3001-DDDE8869738C}"/>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0" name="文本框 29">
            <a:extLst>
              <a:ext uri="{FF2B5EF4-FFF2-40B4-BE49-F238E27FC236}">
                <a16:creationId xmlns:a16="http://schemas.microsoft.com/office/drawing/2014/main" id="{8EDF3468-7B4C-BB83-EFE9-D21BFD707F9F}"/>
              </a:ext>
            </a:extLst>
          </p:cNvPr>
          <p:cNvSpPr txBox="1"/>
          <p:nvPr/>
        </p:nvSpPr>
        <p:spPr>
          <a:xfrm>
            <a:off x="11620191" y="2564729"/>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32" name="文本框 31">
            <a:extLst>
              <a:ext uri="{FF2B5EF4-FFF2-40B4-BE49-F238E27FC236}">
                <a16:creationId xmlns:a16="http://schemas.microsoft.com/office/drawing/2014/main" id="{F55CA2E8-4F58-07C3-49FC-C8B189DF5EC8}"/>
              </a:ext>
            </a:extLst>
          </p:cNvPr>
          <p:cNvSpPr txBox="1"/>
          <p:nvPr/>
        </p:nvSpPr>
        <p:spPr>
          <a:xfrm>
            <a:off x="392020" y="1422743"/>
            <a:ext cx="11250830" cy="430887"/>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200" b="1" dirty="0">
                <a:latin typeface="Times New Roman" panose="02020603050405020304" pitchFamily="18" charset="0"/>
                <a:ea typeface="宋体" panose="02010600030101010101" pitchFamily="2" charset="-122"/>
                <a:cs typeface="Times New Roman" panose="02020603050405020304" pitchFamily="18" charset="0"/>
              </a:rPr>
              <a:t>Stage-wise optimization</a:t>
            </a:r>
            <a:endParaRPr lang="zh-CN" altLang="en-US" sz="22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3" name="文本框 32">
            <a:extLst>
              <a:ext uri="{FF2B5EF4-FFF2-40B4-BE49-F238E27FC236}">
                <a16:creationId xmlns:a16="http://schemas.microsoft.com/office/drawing/2014/main" id="{1DEC6741-CD81-5DD6-AE7D-DF495F50724B}"/>
              </a:ext>
            </a:extLst>
          </p:cNvPr>
          <p:cNvSpPr txBox="1"/>
          <p:nvPr>
            <p:custDataLst>
              <p:tags r:id="rId2"/>
            </p:custDataLst>
          </p:nvPr>
        </p:nvSpPr>
        <p:spPr>
          <a:xfrm>
            <a:off x="102870" y="927758"/>
            <a:ext cx="11983698"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Training</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34" name="文本框 33">
            <a:extLst>
              <a:ext uri="{FF2B5EF4-FFF2-40B4-BE49-F238E27FC236}">
                <a16:creationId xmlns:a16="http://schemas.microsoft.com/office/drawing/2014/main" id="{B42E7703-2794-408A-5EEE-D756E2137198}"/>
              </a:ext>
            </a:extLst>
          </p:cNvPr>
          <p:cNvSpPr txBox="1"/>
          <p:nvPr/>
        </p:nvSpPr>
        <p:spPr>
          <a:xfrm>
            <a:off x="11616918" y="4731908"/>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36" name="文本框 35">
            <a:extLst>
              <a:ext uri="{FF2B5EF4-FFF2-40B4-BE49-F238E27FC236}">
                <a16:creationId xmlns:a16="http://schemas.microsoft.com/office/drawing/2014/main" id="{CB21E1AE-08D9-A6D2-DD64-0C50F77DEB2A}"/>
              </a:ext>
            </a:extLst>
          </p:cNvPr>
          <p:cNvSpPr txBox="1"/>
          <p:nvPr/>
        </p:nvSpPr>
        <p:spPr>
          <a:xfrm>
            <a:off x="11616918" y="3779096"/>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37" name="文本框 36">
            <a:extLst>
              <a:ext uri="{FF2B5EF4-FFF2-40B4-BE49-F238E27FC236}">
                <a16:creationId xmlns:a16="http://schemas.microsoft.com/office/drawing/2014/main" id="{F6DB880E-382B-4F8C-E2EC-8D8F9DDC1F17}"/>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Cho K, Lee J, Yoon H, et al. GaussianTalker: Real-Time High-Fidelity Talking Head Synthesis with Audio-Driven 3D Gaussian Splatting[J]. arXiv preprint arXiv:2404.16012,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2" name="文本框 1">
            <a:extLst>
              <a:ext uri="{FF2B5EF4-FFF2-40B4-BE49-F238E27FC236}">
                <a16:creationId xmlns:a16="http://schemas.microsoft.com/office/drawing/2014/main" id="{3A207AB5-3EC1-E330-6E4F-379C2A4B6183}"/>
              </a:ext>
            </a:extLst>
          </p:cNvPr>
          <p:cNvSpPr txBox="1"/>
          <p:nvPr/>
        </p:nvSpPr>
        <p:spPr>
          <a:xfrm>
            <a:off x="11616917" y="5476425"/>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grpSp>
        <p:nvGrpSpPr>
          <p:cNvPr id="7" name="组合 6">
            <a:extLst>
              <a:ext uri="{FF2B5EF4-FFF2-40B4-BE49-F238E27FC236}">
                <a16:creationId xmlns:a16="http://schemas.microsoft.com/office/drawing/2014/main" id="{814A7234-2C49-E72A-0F19-E2FC55E2996D}"/>
              </a:ext>
            </a:extLst>
          </p:cNvPr>
          <p:cNvGrpSpPr/>
          <p:nvPr/>
        </p:nvGrpSpPr>
        <p:grpSpPr>
          <a:xfrm>
            <a:off x="672388" y="2115717"/>
            <a:ext cx="10707915" cy="2248530"/>
            <a:chOff x="672388" y="1887119"/>
            <a:chExt cx="10707915" cy="2248530"/>
          </a:xfrm>
        </p:grpSpPr>
        <p:pic>
          <p:nvPicPr>
            <p:cNvPr id="6" name="图片 5">
              <a:extLst>
                <a:ext uri="{FF2B5EF4-FFF2-40B4-BE49-F238E27FC236}">
                  <a16:creationId xmlns:a16="http://schemas.microsoft.com/office/drawing/2014/main" id="{7B18F88D-1224-3062-93C9-0446813BF209}"/>
                </a:ext>
              </a:extLst>
            </p:cNvPr>
            <p:cNvPicPr>
              <a:picLocks noChangeAspect="1"/>
            </p:cNvPicPr>
            <p:nvPr/>
          </p:nvPicPr>
          <p:blipFill>
            <a:blip r:embed="rId5"/>
            <a:stretch>
              <a:fillRect/>
            </a:stretch>
          </p:blipFill>
          <p:spPr>
            <a:xfrm>
              <a:off x="4763896" y="3415591"/>
              <a:ext cx="2661645" cy="720058"/>
            </a:xfrm>
            <a:prstGeom prst="rect">
              <a:avLst/>
            </a:prstGeom>
          </p:spPr>
        </p:pic>
        <p:sp>
          <p:nvSpPr>
            <p:cNvPr id="31" name="文本框 30">
              <a:extLst>
                <a:ext uri="{FF2B5EF4-FFF2-40B4-BE49-F238E27FC236}">
                  <a16:creationId xmlns:a16="http://schemas.microsoft.com/office/drawing/2014/main" id="{57DBA186-C0B5-54E4-6216-3A78B9551178}"/>
                </a:ext>
              </a:extLst>
            </p:cNvPr>
            <p:cNvSpPr txBox="1"/>
            <p:nvPr/>
          </p:nvSpPr>
          <p:spPr>
            <a:xfrm>
              <a:off x="672388" y="1887119"/>
              <a:ext cx="10707915" cy="1757469"/>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canonical stage</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通过优化三维高斯分布的位置和多分辨率三平面表示来重建说话人脸的平均形状。这一步骤不使用传统的从运动结构（</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structure from motion, SFM</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）点初始化，而是选择使用从</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3D</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形变模型（</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3D  morphable models, 3DMM</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）拟合得到的网格顶点的</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3D</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坐标进行初始化。这样做可以避免额外的预处理步骤，并且这种方法已经被广泛地应用于基于</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NeRF</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的说话面部合成研究。之后，对规范头像的静止图像进行光栅化：</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11" name="组合 10">
            <a:extLst>
              <a:ext uri="{FF2B5EF4-FFF2-40B4-BE49-F238E27FC236}">
                <a16:creationId xmlns:a16="http://schemas.microsoft.com/office/drawing/2014/main" id="{FCD88749-F7BF-BB35-E2F5-945F646B12DE}"/>
              </a:ext>
            </a:extLst>
          </p:cNvPr>
          <p:cNvGrpSpPr/>
          <p:nvPr/>
        </p:nvGrpSpPr>
        <p:grpSpPr>
          <a:xfrm>
            <a:off x="672388" y="4771854"/>
            <a:ext cx="10847224" cy="1140070"/>
            <a:chOff x="602733" y="4036970"/>
            <a:chExt cx="10847224" cy="1140070"/>
          </a:xfrm>
        </p:grpSpPr>
        <p:sp>
          <p:nvSpPr>
            <p:cNvPr id="46" name="文本框 45">
              <a:extLst>
                <a:ext uri="{FF2B5EF4-FFF2-40B4-BE49-F238E27FC236}">
                  <a16:creationId xmlns:a16="http://schemas.microsoft.com/office/drawing/2014/main" id="{1764327B-5167-7E1A-0214-9E8283B0E573}"/>
                </a:ext>
              </a:extLst>
            </p:cNvPr>
            <p:cNvSpPr txBox="1"/>
            <p:nvPr/>
          </p:nvSpPr>
          <p:spPr>
            <a:xfrm>
              <a:off x="602733" y="4036970"/>
              <a:ext cx="10847224" cy="741806"/>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deformation stage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：在此阶段，优化整个网络，并学习跨注意力变形网络。对于每一帧，动态头部视频帧渲染为：</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 name="图片 9">
              <a:extLst>
                <a:ext uri="{FF2B5EF4-FFF2-40B4-BE49-F238E27FC236}">
                  <a16:creationId xmlns:a16="http://schemas.microsoft.com/office/drawing/2014/main" id="{D47AEFB0-40BA-00F9-CCD7-D72F9114F70C}"/>
                </a:ext>
              </a:extLst>
            </p:cNvPr>
            <p:cNvPicPr>
              <a:picLocks noChangeAspect="1"/>
            </p:cNvPicPr>
            <p:nvPr/>
          </p:nvPicPr>
          <p:blipFill>
            <a:blip r:embed="rId6"/>
            <a:stretch>
              <a:fillRect/>
            </a:stretch>
          </p:blipFill>
          <p:spPr>
            <a:xfrm>
              <a:off x="4434023" y="4481812"/>
              <a:ext cx="3515495" cy="695228"/>
            </a:xfrm>
            <a:prstGeom prst="rect">
              <a:avLst/>
            </a:prstGeom>
          </p:spPr>
        </p:pic>
      </p:grpSp>
    </p:spTree>
    <p:extLst>
      <p:ext uri="{BB962C8B-B14F-4D97-AF65-F5344CB8AC3E}">
        <p14:creationId xmlns:p14="http://schemas.microsoft.com/office/powerpoint/2010/main" val="4271801366"/>
      </p:ext>
    </p:extLst>
  </p:cSld>
  <p:clrMapOvr>
    <a:masterClrMapping/>
  </p:clrMapOvr>
  <p:transition>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437E-61A4-2C1E-E1E2-012A3B491505}"/>
            </a:ext>
          </a:extLst>
        </p:cNvPr>
        <p:cNvGrpSpPr/>
        <p:nvPr/>
      </p:nvGrpSpPr>
      <p:grpSpPr>
        <a:xfrm>
          <a:off x="0" y="0"/>
          <a:ext cx="0" cy="0"/>
          <a:chOff x="0" y="0"/>
          <a:chExt cx="0" cy="0"/>
        </a:xfrm>
      </p:grpSpPr>
      <p:grpSp>
        <p:nvGrpSpPr>
          <p:cNvPr id="3" name="组合 2">
            <a:extLst>
              <a:ext uri="{FF2B5EF4-FFF2-40B4-BE49-F238E27FC236}">
                <a16:creationId xmlns:a16="http://schemas.microsoft.com/office/drawing/2014/main" id="{9FFD02B9-0686-EF4D-268C-718342037C88}"/>
              </a:ext>
            </a:extLst>
          </p:cNvPr>
          <p:cNvGrpSpPr/>
          <p:nvPr/>
        </p:nvGrpSpPr>
        <p:grpSpPr>
          <a:xfrm rot="15433288">
            <a:off x="3327035" y="-311154"/>
            <a:ext cx="6361278" cy="7047820"/>
            <a:chOff x="4297364" y="903288"/>
            <a:chExt cx="2946834" cy="3067178"/>
          </a:xfrm>
          <a:solidFill>
            <a:schemeClr val="bg1">
              <a:lumMod val="65000"/>
              <a:alpha val="3000"/>
            </a:schemeClr>
          </a:solidFill>
        </p:grpSpPr>
        <p:sp>
          <p:nvSpPr>
            <p:cNvPr id="5" name="Freeform 5">
              <a:extLst>
                <a:ext uri="{FF2B5EF4-FFF2-40B4-BE49-F238E27FC236}">
                  <a16:creationId xmlns:a16="http://schemas.microsoft.com/office/drawing/2014/main" id="{8A570086-7029-C0D0-5947-0E4017FD6DFD}"/>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9" name="Freeform 7">
              <a:extLst>
                <a:ext uri="{FF2B5EF4-FFF2-40B4-BE49-F238E27FC236}">
                  <a16:creationId xmlns:a16="http://schemas.microsoft.com/office/drawing/2014/main" id="{1A255CC7-DA3B-C649-19E1-ED7891F8C0EE}"/>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17" name="Freeform 9">
              <a:extLst>
                <a:ext uri="{FF2B5EF4-FFF2-40B4-BE49-F238E27FC236}">
                  <a16:creationId xmlns:a16="http://schemas.microsoft.com/office/drawing/2014/main" id="{38607D7A-687B-2866-FEC8-CFAE130A4C4A}"/>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18" name="Freeform 10">
              <a:extLst>
                <a:ext uri="{FF2B5EF4-FFF2-40B4-BE49-F238E27FC236}">
                  <a16:creationId xmlns:a16="http://schemas.microsoft.com/office/drawing/2014/main" id="{2DDDAF45-9FF1-240D-4EF5-EA354DBC5EA4}"/>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19" name="Freeform 11">
              <a:extLst>
                <a:ext uri="{FF2B5EF4-FFF2-40B4-BE49-F238E27FC236}">
                  <a16:creationId xmlns:a16="http://schemas.microsoft.com/office/drawing/2014/main" id="{D0BDA919-7461-A8AD-3A52-A179E2823152}"/>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24" name="组合 23">
            <a:extLst>
              <a:ext uri="{FF2B5EF4-FFF2-40B4-BE49-F238E27FC236}">
                <a16:creationId xmlns:a16="http://schemas.microsoft.com/office/drawing/2014/main" id="{90796D20-7F63-66E0-7868-7E575CEF4C90}"/>
              </a:ext>
            </a:extLst>
          </p:cNvPr>
          <p:cNvGrpSpPr/>
          <p:nvPr/>
        </p:nvGrpSpPr>
        <p:grpSpPr>
          <a:xfrm>
            <a:off x="102870" y="238125"/>
            <a:ext cx="454660" cy="490220"/>
            <a:chOff x="13580" y="262"/>
            <a:chExt cx="661" cy="772"/>
          </a:xfrm>
        </p:grpSpPr>
        <p:sp>
          <p:nvSpPr>
            <p:cNvPr id="25" name="矩形 24">
              <a:extLst>
                <a:ext uri="{FF2B5EF4-FFF2-40B4-BE49-F238E27FC236}">
                  <a16:creationId xmlns:a16="http://schemas.microsoft.com/office/drawing/2014/main" id="{922746D4-7112-AFB1-3C56-42F098B652B7}"/>
                </a:ext>
              </a:extLst>
            </p:cNvPr>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26" name="矩形: 圆角 4">
              <a:extLst>
                <a:ext uri="{FF2B5EF4-FFF2-40B4-BE49-F238E27FC236}">
                  <a16:creationId xmlns:a16="http://schemas.microsoft.com/office/drawing/2014/main" id="{40DC356B-CA63-9ED1-866B-90BCFBD9C764}"/>
                </a:ext>
              </a:extLst>
            </p:cNvPr>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27" name="文本框 26">
            <a:extLst>
              <a:ext uri="{FF2B5EF4-FFF2-40B4-BE49-F238E27FC236}">
                <a16:creationId xmlns:a16="http://schemas.microsoft.com/office/drawing/2014/main" id="{778C2CC0-F630-9F8C-F449-D510B743F271}"/>
              </a:ext>
            </a:extLst>
          </p:cNvPr>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28" name="矩形: 圆角 4">
            <a:extLst>
              <a:ext uri="{FF2B5EF4-FFF2-40B4-BE49-F238E27FC236}">
                <a16:creationId xmlns:a16="http://schemas.microsoft.com/office/drawing/2014/main" id="{7CFBE7EC-DDEB-4ABB-2D4C-EC0D938E275A}"/>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9" name="矩形: 圆角 4">
            <a:extLst>
              <a:ext uri="{FF2B5EF4-FFF2-40B4-BE49-F238E27FC236}">
                <a16:creationId xmlns:a16="http://schemas.microsoft.com/office/drawing/2014/main" id="{9FEE36B0-73B4-5502-3001-DDDE8869738C}"/>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0" name="文本框 29">
            <a:extLst>
              <a:ext uri="{FF2B5EF4-FFF2-40B4-BE49-F238E27FC236}">
                <a16:creationId xmlns:a16="http://schemas.microsoft.com/office/drawing/2014/main" id="{8EDF3468-7B4C-BB83-EFE9-D21BFD707F9F}"/>
              </a:ext>
            </a:extLst>
          </p:cNvPr>
          <p:cNvSpPr txBox="1"/>
          <p:nvPr/>
        </p:nvSpPr>
        <p:spPr>
          <a:xfrm>
            <a:off x="11620191" y="2564729"/>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32" name="文本框 31">
            <a:extLst>
              <a:ext uri="{FF2B5EF4-FFF2-40B4-BE49-F238E27FC236}">
                <a16:creationId xmlns:a16="http://schemas.microsoft.com/office/drawing/2014/main" id="{F55CA2E8-4F58-07C3-49FC-C8B189DF5EC8}"/>
              </a:ext>
            </a:extLst>
          </p:cNvPr>
          <p:cNvSpPr txBox="1"/>
          <p:nvPr/>
        </p:nvSpPr>
        <p:spPr>
          <a:xfrm>
            <a:off x="392020" y="1422743"/>
            <a:ext cx="11250830" cy="430887"/>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200" b="1" dirty="0">
                <a:latin typeface="Times New Roman" panose="02020603050405020304" pitchFamily="18" charset="0"/>
                <a:ea typeface="宋体" panose="02010600030101010101" pitchFamily="2" charset="-122"/>
                <a:cs typeface="Times New Roman" panose="02020603050405020304" pitchFamily="18" charset="0"/>
              </a:rPr>
              <a:t>Loss Functions</a:t>
            </a:r>
            <a:endParaRPr lang="zh-CN" altLang="en-US" sz="22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3" name="文本框 32">
            <a:extLst>
              <a:ext uri="{FF2B5EF4-FFF2-40B4-BE49-F238E27FC236}">
                <a16:creationId xmlns:a16="http://schemas.microsoft.com/office/drawing/2014/main" id="{1DEC6741-CD81-5DD6-AE7D-DF495F50724B}"/>
              </a:ext>
            </a:extLst>
          </p:cNvPr>
          <p:cNvSpPr txBox="1"/>
          <p:nvPr>
            <p:custDataLst>
              <p:tags r:id="rId2"/>
            </p:custDataLst>
          </p:nvPr>
        </p:nvSpPr>
        <p:spPr>
          <a:xfrm>
            <a:off x="102870" y="927758"/>
            <a:ext cx="11983698"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Training</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34" name="文本框 33">
            <a:extLst>
              <a:ext uri="{FF2B5EF4-FFF2-40B4-BE49-F238E27FC236}">
                <a16:creationId xmlns:a16="http://schemas.microsoft.com/office/drawing/2014/main" id="{B42E7703-2794-408A-5EEE-D756E2137198}"/>
              </a:ext>
            </a:extLst>
          </p:cNvPr>
          <p:cNvSpPr txBox="1"/>
          <p:nvPr/>
        </p:nvSpPr>
        <p:spPr>
          <a:xfrm>
            <a:off x="11616918" y="4731908"/>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36" name="文本框 35">
            <a:extLst>
              <a:ext uri="{FF2B5EF4-FFF2-40B4-BE49-F238E27FC236}">
                <a16:creationId xmlns:a16="http://schemas.microsoft.com/office/drawing/2014/main" id="{CB21E1AE-08D9-A6D2-DD64-0C50F77DEB2A}"/>
              </a:ext>
            </a:extLst>
          </p:cNvPr>
          <p:cNvSpPr txBox="1"/>
          <p:nvPr/>
        </p:nvSpPr>
        <p:spPr>
          <a:xfrm>
            <a:off x="11616918" y="3779096"/>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37" name="文本框 36">
            <a:extLst>
              <a:ext uri="{FF2B5EF4-FFF2-40B4-BE49-F238E27FC236}">
                <a16:creationId xmlns:a16="http://schemas.microsoft.com/office/drawing/2014/main" id="{F6DB880E-382B-4F8C-E2EC-8D8F9DDC1F17}"/>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Cho K, Lee J, Yoon H, et al.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GaussianTalker</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Real-Time High-Fidelity Talking Head Synthesis with Audio-Driven 3D Gaussian Splatting[J].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arXiv</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preprint arXiv:2404.16012,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2" name="文本框 1">
            <a:extLst>
              <a:ext uri="{FF2B5EF4-FFF2-40B4-BE49-F238E27FC236}">
                <a16:creationId xmlns:a16="http://schemas.microsoft.com/office/drawing/2014/main" id="{3A207AB5-3EC1-E330-6E4F-379C2A4B6183}"/>
              </a:ext>
            </a:extLst>
          </p:cNvPr>
          <p:cNvSpPr txBox="1"/>
          <p:nvPr/>
        </p:nvSpPr>
        <p:spPr>
          <a:xfrm>
            <a:off x="11616917" y="5476425"/>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57DBA186-C0B5-54E4-6216-3A78B9551178}"/>
                  </a:ext>
                </a:extLst>
              </p:cNvPr>
              <p:cNvSpPr txBox="1"/>
              <p:nvPr/>
            </p:nvSpPr>
            <p:spPr>
              <a:xfrm>
                <a:off x="672388" y="1897059"/>
                <a:ext cx="10707915" cy="1106393"/>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canonical stage</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遵循原始的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3DGS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实现并使用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L1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颜色损失 </a:t>
                </a:r>
                <a14:m>
                  <m:oMath xmlns:m="http://schemas.openxmlformats.org/officeDocument/2006/math">
                    <m:sSub>
                      <m:sSub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1</m:t>
                        </m:r>
                      </m:sub>
                    </m:sSub>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和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D-SSIM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损失项 </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𝐷</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𝑆𝑆𝐼𝑀</m:t>
                        </m:r>
                      </m:sub>
                    </m:sSub>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的组合。参考之前的基于</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NeRF</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的工作 ，加入了了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LPIPS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损失 </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𝑙𝑝𝑖𝑝𝑠</m:t>
                        </m:r>
                      </m:sub>
                    </m:sSub>
                  </m:oMath>
                </a14:m>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来捕捉细节。给定输入帧 </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𝐼</m:t>
                    </m:r>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，规范阶段的整体损失函数可表示为：</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1" name="文本框 30">
                <a:extLst>
                  <a:ext uri="{FF2B5EF4-FFF2-40B4-BE49-F238E27FC236}">
                    <a16:creationId xmlns:a16="http://schemas.microsoft.com/office/drawing/2014/main" id="{57DBA186-C0B5-54E4-6216-3A78B9551178}"/>
                  </a:ext>
                </a:extLst>
              </p:cNvPr>
              <p:cNvSpPr txBox="1">
                <a:spLocks noRot="1" noChangeAspect="1" noMove="1" noResize="1" noEditPoints="1" noAdjustHandles="1" noChangeArrowheads="1" noChangeShapeType="1" noTextEdit="1"/>
              </p:cNvSpPr>
              <p:nvPr/>
            </p:nvSpPr>
            <p:spPr>
              <a:xfrm>
                <a:off x="672388" y="1897059"/>
                <a:ext cx="10707915" cy="1106393"/>
              </a:xfrm>
              <a:prstGeom prst="rect">
                <a:avLst/>
              </a:prstGeom>
              <a:blipFill>
                <a:blip r:embed="rId5"/>
                <a:stretch>
                  <a:fillRect l="-512" t="-3846" r="-285" b="-7143"/>
                </a:stretch>
              </a:blipFill>
            </p:spPr>
            <p:txBody>
              <a:bodyPr/>
              <a:lstStyle/>
              <a:p>
                <a:r>
                  <a:rPr lang="zh-CN" altLang="en-US">
                    <a:noFill/>
                  </a:rPr>
                  <a:t> </a:t>
                </a:r>
              </a:p>
            </p:txBody>
          </p:sp>
        </mc:Fallback>
      </mc:AlternateContent>
      <p:sp>
        <p:nvSpPr>
          <p:cNvPr id="46" name="文本框 45">
            <a:extLst>
              <a:ext uri="{FF2B5EF4-FFF2-40B4-BE49-F238E27FC236}">
                <a16:creationId xmlns:a16="http://schemas.microsoft.com/office/drawing/2014/main" id="{1764327B-5167-7E1A-0214-9E8283B0E573}"/>
              </a:ext>
            </a:extLst>
          </p:cNvPr>
          <p:cNvSpPr txBox="1"/>
          <p:nvPr/>
        </p:nvSpPr>
        <p:spPr>
          <a:xfrm>
            <a:off x="672388" y="4006540"/>
            <a:ext cx="10847224" cy="1080360"/>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deformation stage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：在说话人头部的嘴唇区域使用额外的损失函数。具体来说，专门针对嘴唇区域，通过裁剪基于面部标志的图像块并计算其重建误差，确保嘴唇动作与音频输入高度同步和准确。该阶段的损失函数可表示为：</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8" name="图片 7">
            <a:extLst>
              <a:ext uri="{FF2B5EF4-FFF2-40B4-BE49-F238E27FC236}">
                <a16:creationId xmlns:a16="http://schemas.microsoft.com/office/drawing/2014/main" id="{20DC5ADD-B2ED-6BAD-7A59-132667A35939}"/>
              </a:ext>
            </a:extLst>
          </p:cNvPr>
          <p:cNvPicPr>
            <a:picLocks noChangeAspect="1"/>
          </p:cNvPicPr>
          <p:nvPr/>
        </p:nvPicPr>
        <p:blipFill>
          <a:blip r:embed="rId6"/>
          <a:stretch>
            <a:fillRect/>
          </a:stretch>
        </p:blipFill>
        <p:spPr>
          <a:xfrm>
            <a:off x="3128973" y="3133591"/>
            <a:ext cx="6264904" cy="565680"/>
          </a:xfrm>
          <a:prstGeom prst="rect">
            <a:avLst/>
          </a:prstGeom>
        </p:spPr>
      </p:pic>
      <p:pic>
        <p:nvPicPr>
          <p:cNvPr id="13" name="图片 12">
            <a:extLst>
              <a:ext uri="{FF2B5EF4-FFF2-40B4-BE49-F238E27FC236}">
                <a16:creationId xmlns:a16="http://schemas.microsoft.com/office/drawing/2014/main" id="{4FE3C33B-A5CE-5020-451A-86B22EF0E5B9}"/>
              </a:ext>
            </a:extLst>
          </p:cNvPr>
          <p:cNvPicPr>
            <a:picLocks noChangeAspect="1"/>
          </p:cNvPicPr>
          <p:nvPr/>
        </p:nvPicPr>
        <p:blipFill>
          <a:blip r:embed="rId7"/>
          <a:stretch>
            <a:fillRect/>
          </a:stretch>
        </p:blipFill>
        <p:spPr>
          <a:xfrm>
            <a:off x="4197002" y="5185212"/>
            <a:ext cx="4286357" cy="702964"/>
          </a:xfrm>
          <a:prstGeom prst="rect">
            <a:avLst/>
          </a:prstGeom>
        </p:spPr>
      </p:pic>
    </p:spTree>
    <p:extLst>
      <p:ext uri="{BB962C8B-B14F-4D97-AF65-F5344CB8AC3E}">
        <p14:creationId xmlns:p14="http://schemas.microsoft.com/office/powerpoint/2010/main" val="304930858"/>
      </p:ext>
    </p:extLst>
  </p:cSld>
  <p:clrMapOvr>
    <a:masterClrMapping/>
  </p:clrMapOvr>
  <p:transition>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433288">
            <a:off x="7539833" y="2441506"/>
            <a:ext cx="1958348" cy="2038323"/>
            <a:chOff x="4297364" y="903288"/>
            <a:chExt cx="2946834" cy="3067178"/>
          </a:xfrm>
          <a:solidFill>
            <a:schemeClr val="accent1">
              <a:alpha val="13000"/>
            </a:schemeClr>
          </a:solidFill>
        </p:grpSpPr>
        <p:sp>
          <p:nvSpPr>
            <p:cNvPr id="3"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4"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6"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7"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grpSp>
      <p:sp>
        <p:nvSpPr>
          <p:cNvPr id="23" name="文本框 22"/>
          <p:cNvSpPr txBox="1"/>
          <p:nvPr/>
        </p:nvSpPr>
        <p:spPr>
          <a:xfrm>
            <a:off x="8024897" y="2774078"/>
            <a:ext cx="1322798" cy="1200329"/>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rPr>
              <a:t>04</a:t>
            </a:r>
            <a:endParaRPr kumimoji="0" lang="zh-CN" altLang="en-US"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4" name="矩形 8"/>
          <p:cNvSpPr/>
          <p:nvPr/>
        </p:nvSpPr>
        <p:spPr>
          <a:xfrm>
            <a:off x="2616740" y="3075057"/>
            <a:ext cx="4513984" cy="70788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实验结果及分析</a:t>
            </a:r>
          </a:p>
        </p:txBody>
      </p:sp>
      <p:grpSp>
        <p:nvGrpSpPr>
          <p:cNvPr id="8" name="组合 7">
            <a:extLst>
              <a:ext uri="{FF2B5EF4-FFF2-40B4-BE49-F238E27FC236}">
                <a16:creationId xmlns:a16="http://schemas.microsoft.com/office/drawing/2014/main" id="{809EAD88-D0A0-4963-6D68-F0E38904F8E3}"/>
              </a:ext>
            </a:extLst>
          </p:cNvPr>
          <p:cNvGrpSpPr/>
          <p:nvPr/>
        </p:nvGrpSpPr>
        <p:grpSpPr>
          <a:xfrm>
            <a:off x="-161925" y="129540"/>
            <a:ext cx="2284730" cy="636270"/>
            <a:chOff x="1984" y="111"/>
            <a:chExt cx="3598" cy="1002"/>
          </a:xfrm>
        </p:grpSpPr>
        <p:sp>
          <p:nvSpPr>
            <p:cNvPr id="9" name="任意多边形 2">
              <a:extLst>
                <a:ext uri="{FF2B5EF4-FFF2-40B4-BE49-F238E27FC236}">
                  <a16:creationId xmlns:a16="http://schemas.microsoft.com/office/drawing/2014/main" id="{30DFBF40-A896-0D25-476E-0C36C4468909}"/>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10" name="图片 9">
              <a:extLst>
                <a:ext uri="{FF2B5EF4-FFF2-40B4-BE49-F238E27FC236}">
                  <a16:creationId xmlns:a16="http://schemas.microsoft.com/office/drawing/2014/main" id="{AF9C57F1-A177-E2E7-385D-B07904B1CA37}"/>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1" name="矩形: 圆角 4">
            <a:extLst>
              <a:ext uri="{FF2B5EF4-FFF2-40B4-BE49-F238E27FC236}">
                <a16:creationId xmlns:a16="http://schemas.microsoft.com/office/drawing/2014/main" id="{85D60DF1-11B2-A093-C52B-B6092BF1208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1464859846"/>
      </p:ext>
    </p:extLst>
  </p:cSld>
  <p:clrMapOvr>
    <a:masterClrMapping/>
  </p:clrMapOvr>
  <p:transition>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1119862"/>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Dataset &amp; Evaluation Metrics</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 name="文本框 9">
            <a:extLst>
              <a:ext uri="{FF2B5EF4-FFF2-40B4-BE49-F238E27FC236}">
                <a16:creationId xmlns:a16="http://schemas.microsoft.com/office/drawing/2014/main" id="{36AFDA56-0C01-DC45-967D-EC237342239A}"/>
              </a:ext>
            </a:extLst>
          </p:cNvPr>
          <p:cNvSpPr txBox="1"/>
          <p:nvPr/>
        </p:nvSpPr>
        <p:spPr>
          <a:xfrm>
            <a:off x="11527667" y="1972589"/>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6" name="文本框 5">
            <a:extLst>
              <a:ext uri="{FF2B5EF4-FFF2-40B4-BE49-F238E27FC236}">
                <a16:creationId xmlns:a16="http://schemas.microsoft.com/office/drawing/2014/main" id="{DF84F514-E6BB-E9E3-C87B-132A5F967828}"/>
              </a:ext>
            </a:extLst>
          </p:cNvPr>
          <p:cNvSpPr txBox="1"/>
          <p:nvPr/>
        </p:nvSpPr>
        <p:spPr>
          <a:xfrm>
            <a:off x="358738" y="1746212"/>
            <a:ext cx="11035579" cy="1015663"/>
          </a:xfrm>
          <a:prstGeom prst="rect">
            <a:avLst/>
          </a:prstGeom>
          <a:noFill/>
        </p:spPr>
        <p:txBody>
          <a:bodyPr wrap="square" rtlCol="0">
            <a:spAutoFit/>
          </a:bodyPr>
          <a:lstStyle/>
          <a:p>
            <a:pPr marL="685800" indent="-342900">
              <a:spcBef>
                <a:spcPts val="200"/>
              </a:spcBef>
              <a:spcAft>
                <a:spcPts val="300"/>
              </a:spcAft>
              <a:buFont typeface="Wingdings" panose="05000000000000000000" pitchFamily="2" charset="2"/>
              <a:buChar char="Ø"/>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Dataset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：使用同</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AD-</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NeRF</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等工作的数据集，每段视频平均包含</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6000</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帧，以</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25 fps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的速度拍摄。此外，在</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HDTF</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数据集中的选定视频剪辑上进行了实验。除了奥巴马的视频外，每个肖像视频都被裁剪并调整为</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512×512</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像素，奥巴马的视频分辨率为</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450×450</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像素。</a:t>
            </a:r>
            <a:endParaRPr lang="zh-CN" altLang="en-US" sz="24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D4493B88-EECE-6BC6-E716-AF55FD937FF9}"/>
              </a:ext>
            </a:extLst>
          </p:cNvPr>
          <p:cNvSpPr txBox="1"/>
          <p:nvPr/>
        </p:nvSpPr>
        <p:spPr>
          <a:xfrm>
            <a:off x="11527666" y="4292684"/>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5" name="文本框 4">
            <a:extLst>
              <a:ext uri="{FF2B5EF4-FFF2-40B4-BE49-F238E27FC236}">
                <a16:creationId xmlns:a16="http://schemas.microsoft.com/office/drawing/2014/main" id="{F0B3F0F7-81D9-9303-3585-30E871EB1FB4}"/>
              </a:ext>
            </a:extLst>
          </p:cNvPr>
          <p:cNvSpPr txBox="1"/>
          <p:nvPr/>
        </p:nvSpPr>
        <p:spPr>
          <a:xfrm>
            <a:off x="393794" y="2966737"/>
            <a:ext cx="11000523" cy="3170099"/>
          </a:xfrm>
          <a:prstGeom prst="rect">
            <a:avLst/>
          </a:prstGeom>
          <a:noFill/>
        </p:spPr>
        <p:txBody>
          <a:bodyPr wrap="square" rtlCol="0">
            <a:spAutoFit/>
          </a:bodyPr>
          <a:lstStyle/>
          <a:p>
            <a:pPr marL="685800" indent="-342900">
              <a:spcBef>
                <a:spcPts val="200"/>
              </a:spcBef>
              <a:spcAft>
                <a:spcPts val="300"/>
              </a:spcAft>
              <a:buFont typeface="Wingdings" panose="05000000000000000000" pitchFamily="2" charset="2"/>
              <a:buChar char="Ø"/>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Evaluation Metrics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：根据先前基于 </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NeRF</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的工作 ，比较分为两个不同的设置：</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自驱动</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和</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跨驱动</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。在</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自驱动设置</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中，使用测试子集评估了针对特定身份的头部重建准确度。我们使用多个重建指标，包括</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峰值信噪比 </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(PSNR)</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、结构相似性指数测量 </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(SSIM) </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和学习感知图像块相似度 </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(LPIPS)</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这些指标仅在面部区域进行测量。另外，我们还通过 </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Fréchet inception distance (FID)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测量了重建人脸的真实性，并通过身份嵌入</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余弦相似度 </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(CSIM)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测量了动画视频中的身份保留情况。在</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跨驱动设置</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中，所有方法都是由与唇同步评估完全不相关的音频片段驱动的。在此设置中使用的音频剪辑是从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Syn-Obama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的演示中提取的。由于缺乏</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ground-truth</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图像，使用</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关键点距离（</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LMD</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2000" b="1" dirty="0" err="1">
                <a:latin typeface="Times New Roman" panose="02020603050405020304" pitchFamily="18" charset="0"/>
                <a:ea typeface="宋体" panose="02010600030101010101" pitchFamily="2" charset="-122"/>
                <a:cs typeface="Times New Roman" panose="02020603050405020304" pitchFamily="18" charset="0"/>
              </a:rPr>
              <a:t>SyncNet</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置信度分数（</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Sync</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来评估唇同步准确性。我们还利用</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动作单位误差（</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AUE</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来衡量面部运动的精度。最后，我们将</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训练时间（</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Time</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和</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每秒帧数（</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FPS</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作为衡量每个方法效率的标准进行比较。</a:t>
            </a:r>
          </a:p>
        </p:txBody>
      </p:sp>
      <p:sp>
        <p:nvSpPr>
          <p:cNvPr id="2" name="文本框 1">
            <a:extLst>
              <a:ext uri="{FF2B5EF4-FFF2-40B4-BE49-F238E27FC236}">
                <a16:creationId xmlns:a16="http://schemas.microsoft.com/office/drawing/2014/main" id="{744341E4-CB98-486F-3171-BA6E687666C7}"/>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Cho K, Lee J, Yoon H, et al.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GaussianTalker</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Real-Time High-Fidelity Talking Head Synthesis with Audio-Driven 3D Gaussian Splatting[J].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arXiv</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preprint arXiv:2404.16012,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1245329217"/>
      </p:ext>
    </p:extLst>
  </p:cSld>
  <p:clrMapOvr>
    <a:masterClrMapping/>
  </p:clrMapOvr>
  <p:transition>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cs typeface="+mn-ea"/>
                <a:sym typeface="+mn-lt"/>
              </a:endParaRPr>
            </a:p>
          </p:txBody>
        </p:sp>
      </p:grpSp>
      <p:sp>
        <p:nvSpPr>
          <p:cNvPr id="7" name="文本框 6"/>
          <p:cNvSpPr txBox="1"/>
          <p:nvPr/>
        </p:nvSpPr>
        <p:spPr>
          <a:xfrm>
            <a:off x="678815" y="197485"/>
            <a:ext cx="5435600" cy="521970"/>
          </a:xfrm>
          <a:prstGeom prst="rect">
            <a:avLst/>
          </a:prstGeom>
          <a:noFill/>
        </p:spPr>
        <p:txBody>
          <a:bodyPr wrap="square" rtlCol="0">
            <a:spAutoFit/>
          </a:bodyPr>
          <a:lstStyle/>
          <a:p>
            <a:r>
              <a:rPr lang="zh-CN" altLang="en-US" sz="2800" b="1" dirty="0">
                <a:solidFill>
                  <a:srgbClr val="4472C4"/>
                </a:solidFill>
                <a:effectLst/>
                <a:latin typeface="微软雅黑" panose="020B0503020204020204" charset="-122"/>
                <a:ea typeface="微软雅黑" panose="020B0503020204020204" charset="-122"/>
                <a:sym typeface="+mn-ea"/>
              </a:rPr>
              <a:t>研 究 背 景</a:t>
            </a:r>
            <a:endParaRPr lang="zh-CN" altLang="en-US" sz="2400" b="1" dirty="0">
              <a:solidFill>
                <a:srgbClr val="4472C4"/>
              </a:solidFill>
              <a:effectLst/>
              <a:latin typeface="微软雅黑" panose="020B0503020204020204" charset="-122"/>
              <a:ea typeface="微软雅黑" panose="020B0503020204020204" charset="-122"/>
              <a:sym typeface="+mn-ea"/>
            </a:endParaRPr>
          </a:p>
        </p:txBody>
      </p:sp>
      <p:cxnSp>
        <p:nvCxnSpPr>
          <p:cNvPr id="11" name="直接连接符 10"/>
          <p:cNvCxnSpPr/>
          <p:nvPr/>
        </p:nvCxnSpPr>
        <p:spPr>
          <a:xfrm>
            <a:off x="0" y="6415691"/>
            <a:ext cx="12172629" cy="0"/>
          </a:xfrm>
          <a:prstGeom prst="line">
            <a:avLst/>
          </a:prstGeom>
          <a:ln w="28575" cmpd="thickThin"/>
        </p:spPr>
        <p:style>
          <a:lnRef idx="1">
            <a:schemeClr val="accent1"/>
          </a:lnRef>
          <a:fillRef idx="0">
            <a:schemeClr val="accent1"/>
          </a:fillRef>
          <a:effectRef idx="0">
            <a:schemeClr val="accent1"/>
          </a:effectRef>
          <a:fontRef idx="minor">
            <a:schemeClr val="tx1"/>
          </a:fontRef>
        </p:style>
      </p:cxnSp>
      <p:sp>
        <p:nvSpPr>
          <p:cNvPr id="13" name="矩形: 圆角 4">
            <a:extLst>
              <a:ext uri="{FF2B5EF4-FFF2-40B4-BE49-F238E27FC236}">
                <a16:creationId xmlns:a16="http://schemas.microsoft.com/office/drawing/2014/main" id="{4DF1F1FC-A47B-A170-D1B3-FC498ACF2922}"/>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1A4F8110-09A3-8810-6F04-D5A3853D4066}"/>
              </a:ext>
            </a:extLst>
          </p:cNvPr>
          <p:cNvSpPr txBox="1"/>
          <p:nvPr/>
        </p:nvSpPr>
        <p:spPr>
          <a:xfrm>
            <a:off x="880955" y="794957"/>
            <a:ext cx="10607411" cy="584775"/>
          </a:xfrm>
          <a:prstGeom prst="rect">
            <a:avLst/>
          </a:prstGeom>
          <a:noFill/>
        </p:spPr>
        <p:txBody>
          <a:bodyPr wrap="square" rtlCol="0">
            <a:spAutoFit/>
          </a:bodyPr>
          <a:lstStyle/>
          <a:p>
            <a:pPr marL="285750" indent="-285750">
              <a:buFont typeface="Wingdings" panose="05000000000000000000" pitchFamily="2" charset="2"/>
              <a:buChar char="u"/>
            </a:pPr>
            <a:r>
              <a:rPr lang="zh-CN" altLang="en-US" sz="3200" dirty="0">
                <a:latin typeface="Times New Roman" panose="02020603050405020304" pitchFamily="18" charset="0"/>
                <a:ea typeface="微软雅黑" panose="020B0503020204020204" pitchFamily="34" charset="-122"/>
                <a:cs typeface="Times New Roman" panose="02020603050405020304" pitchFamily="18" charset="0"/>
              </a:rPr>
              <a:t>过去的工作及其存在的问题：</a:t>
            </a:r>
            <a:endParaRPr lang="en-US" altLang="zh-CN"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7C6B130C-9D85-6EC2-6C39-77C4C40B05D5}"/>
              </a:ext>
            </a:extLst>
          </p:cNvPr>
          <p:cNvSpPr txBox="1"/>
          <p:nvPr/>
        </p:nvSpPr>
        <p:spPr>
          <a:xfrm>
            <a:off x="1006044" y="1494312"/>
            <a:ext cx="10160540" cy="4166975"/>
          </a:xfrm>
          <a:prstGeom prst="rect">
            <a:avLst/>
          </a:prstGeom>
          <a:noFill/>
        </p:spPr>
        <p:txBody>
          <a:bodyPr wrap="square">
            <a:spAutoFit/>
          </a:bodyPr>
          <a:lstStyle/>
          <a:p>
            <a:pPr indent="457200">
              <a:lnSpc>
                <a:spcPct val="120000"/>
              </a:lnSpc>
              <a:spcBef>
                <a:spcPts val="500"/>
              </a:spcBef>
              <a:spcAft>
                <a:spcPts val="500"/>
              </a:spcAft>
            </a:pP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传统方法如基于光场和多视图立体匹配</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(Multi-View Stereo, MVS)</a:t>
            </a: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等方法，虽然在某些情况下取得了出色成果，但通常难以处理未重建区域渲染或过度重建的问题。</a:t>
            </a:r>
            <a:endParaRPr lang="en-US" altLang="zh-CN" sz="2400" kern="100" dirty="0">
              <a:latin typeface="Times New Roman" panose="02020603050405020304" pitchFamily="18" charset="0"/>
              <a:ea typeface="宋体" panose="02010600030101010101" pitchFamily="2" charset="-122"/>
              <a:cs typeface="Times New Roman" panose="02020603050405020304" pitchFamily="18" charset="0"/>
            </a:endParaRPr>
          </a:p>
          <a:p>
            <a:pPr indent="457200">
              <a:lnSpc>
                <a:spcPct val="120000"/>
              </a:lnSpc>
              <a:spcBef>
                <a:spcPts val="500"/>
              </a:spcBef>
              <a:spcAft>
                <a:spcPts val="500"/>
              </a:spcAft>
            </a:pP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近年来，神经渲染技术如神经辐射场</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(Neural Radiance Field, </a:t>
            </a:r>
            <a:r>
              <a:rPr lang="en-US" altLang="zh-CN" sz="2400" kern="100" dirty="0" err="1">
                <a:latin typeface="Times New Roman" panose="02020603050405020304" pitchFamily="18" charset="0"/>
                <a:ea typeface="宋体" panose="02010600030101010101" pitchFamily="2" charset="-122"/>
                <a:cs typeface="Times New Roman" panose="02020603050405020304" pitchFamily="18" charset="0"/>
              </a:rPr>
              <a:t>NeRF</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显著减少了这些缺陷，彻底改变了通过多张照片或视频捕获的新视图合成场景的方法，但是，</a:t>
            </a:r>
            <a:r>
              <a:rPr lang="en-US" altLang="zh-CN" sz="2400" kern="100" dirty="0" err="1">
                <a:latin typeface="Times New Roman" panose="02020603050405020304" pitchFamily="18" charset="0"/>
                <a:ea typeface="宋体" panose="02010600030101010101" pitchFamily="2" charset="-122"/>
                <a:cs typeface="Times New Roman" panose="02020603050405020304" pitchFamily="18" charset="0"/>
              </a:rPr>
              <a:t>NeRF</a:t>
            </a: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方法通常存在训练成本高昂且渲染速度较慢的问题。而近几年岁即时渲染方法的研究工作，如</a:t>
            </a:r>
            <a:r>
              <a:rPr lang="en-US" altLang="zh-CN" sz="2400" kern="100" dirty="0" err="1">
                <a:latin typeface="Times New Roman" panose="02020603050405020304" pitchFamily="18" charset="0"/>
                <a:ea typeface="宋体" panose="02010600030101010101" pitchFamily="2" charset="-122"/>
                <a:cs typeface="Times New Roman" panose="02020603050405020304" pitchFamily="18" charset="0"/>
              </a:rPr>
              <a:t>InstantNGP</a:t>
            </a: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2400" kern="100" dirty="0" err="1">
                <a:latin typeface="Times New Roman" panose="02020603050405020304" pitchFamily="18" charset="0"/>
                <a:ea typeface="宋体" panose="02010600030101010101" pitchFamily="2" charset="-122"/>
                <a:cs typeface="Times New Roman" panose="02020603050405020304" pitchFamily="18" charset="0"/>
              </a:rPr>
              <a:t>Plenoxels</a:t>
            </a: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，虽然速度快，但在图像质量和对空旷空间的处理上有所妥协，即通过牺牲质量来换取速度。</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154776563"/>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1119862"/>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lang="zh-CN" altLang="en-US" sz="2800" b="1" dirty="0">
                <a:solidFill>
                  <a:prstClr val="black"/>
                </a:solidFill>
                <a:latin typeface="微软雅黑" panose="020B0503020204020204" charset="-122"/>
                <a:ea typeface="微软雅黑" panose="020B0503020204020204" charset="-122"/>
              </a:rPr>
              <a:t>定性</a:t>
            </a:r>
            <a:r>
              <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评估（自驱动）</a:t>
            </a:r>
          </a:p>
        </p:txBody>
      </p:sp>
      <p:sp>
        <p:nvSpPr>
          <p:cNvPr id="11" name="文本框 10">
            <a:extLst>
              <a:ext uri="{FF2B5EF4-FFF2-40B4-BE49-F238E27FC236}">
                <a16:creationId xmlns:a16="http://schemas.microsoft.com/office/drawing/2014/main" id="{700FA345-A502-6190-8C9B-4138EDA26693}"/>
              </a:ext>
            </a:extLst>
          </p:cNvPr>
          <p:cNvSpPr txBox="1"/>
          <p:nvPr/>
        </p:nvSpPr>
        <p:spPr>
          <a:xfrm>
            <a:off x="11551237" y="3670473"/>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pic>
        <p:nvPicPr>
          <p:cNvPr id="8" name="图片 7">
            <a:extLst>
              <a:ext uri="{FF2B5EF4-FFF2-40B4-BE49-F238E27FC236}">
                <a16:creationId xmlns:a16="http://schemas.microsoft.com/office/drawing/2014/main" id="{2F55E6F5-606D-B82A-47B1-76BD2A710E28}"/>
              </a:ext>
            </a:extLst>
          </p:cNvPr>
          <p:cNvPicPr>
            <a:picLocks noChangeAspect="1"/>
          </p:cNvPicPr>
          <p:nvPr/>
        </p:nvPicPr>
        <p:blipFill>
          <a:blip r:embed="rId5"/>
          <a:stretch>
            <a:fillRect/>
          </a:stretch>
        </p:blipFill>
        <p:spPr>
          <a:xfrm>
            <a:off x="154458" y="2341587"/>
            <a:ext cx="11377609" cy="3333121"/>
          </a:xfrm>
          <a:prstGeom prst="rect">
            <a:avLst/>
          </a:prstGeom>
        </p:spPr>
      </p:pic>
      <p:sp>
        <p:nvSpPr>
          <p:cNvPr id="9" name="文本框 8">
            <a:extLst>
              <a:ext uri="{FF2B5EF4-FFF2-40B4-BE49-F238E27FC236}">
                <a16:creationId xmlns:a16="http://schemas.microsoft.com/office/drawing/2014/main" id="{1B07B63A-CB62-1550-FCA0-8311AFE98750}"/>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Cho K, Lee J, Yoon H, et al.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GaussianTalker</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Real-Time High-Fidelity Talking Head Synthesis with Audio-Driven 3D Gaussian Splatting[J].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arXiv</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preprint arXiv:2404.16012,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4285943571"/>
      </p:ext>
    </p:extLst>
  </p:cSld>
  <p:clrMapOvr>
    <a:masterClrMapping/>
  </p:clrMapOvr>
  <p:transition>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1119862"/>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lang="zh-CN" altLang="en-US" sz="2800" b="1" dirty="0">
                <a:solidFill>
                  <a:prstClr val="black"/>
                </a:solidFill>
                <a:latin typeface="微软雅黑" panose="020B0503020204020204" charset="-122"/>
                <a:ea typeface="微软雅黑" panose="020B0503020204020204" charset="-122"/>
              </a:rPr>
              <a:t>定性</a:t>
            </a:r>
            <a:r>
              <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评估（跨</a:t>
            </a:r>
            <a:r>
              <a:rPr lang="zh-CN" altLang="en-US" sz="2800" b="1" dirty="0">
                <a:solidFill>
                  <a:prstClr val="black"/>
                </a:solidFill>
                <a:latin typeface="微软雅黑" panose="020B0503020204020204" charset="-122"/>
                <a:ea typeface="微软雅黑" panose="020B0503020204020204" charset="-122"/>
              </a:rPr>
              <a:t>驱动</a:t>
            </a:r>
            <a:r>
              <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p>
        </p:txBody>
      </p:sp>
      <p:sp>
        <p:nvSpPr>
          <p:cNvPr id="11" name="文本框 10">
            <a:extLst>
              <a:ext uri="{FF2B5EF4-FFF2-40B4-BE49-F238E27FC236}">
                <a16:creationId xmlns:a16="http://schemas.microsoft.com/office/drawing/2014/main" id="{700FA345-A502-6190-8C9B-4138EDA26693}"/>
              </a:ext>
            </a:extLst>
          </p:cNvPr>
          <p:cNvSpPr txBox="1"/>
          <p:nvPr/>
        </p:nvSpPr>
        <p:spPr>
          <a:xfrm>
            <a:off x="11551237" y="3670473"/>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9" name="文本框 8">
            <a:extLst>
              <a:ext uri="{FF2B5EF4-FFF2-40B4-BE49-F238E27FC236}">
                <a16:creationId xmlns:a16="http://schemas.microsoft.com/office/drawing/2014/main" id="{1B07B63A-CB62-1550-FCA0-8311AFE98750}"/>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Cho K, Lee J, Yoon H, et al.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GaussianTalker</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Real-Time High-Fidelity Talking Head Synthesis with Audio-Driven 3D Gaussian Splatting[J].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arXiv</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preprint arXiv:2404.16012,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pic>
        <p:nvPicPr>
          <p:cNvPr id="5" name="图片 4">
            <a:extLst>
              <a:ext uri="{FF2B5EF4-FFF2-40B4-BE49-F238E27FC236}">
                <a16:creationId xmlns:a16="http://schemas.microsoft.com/office/drawing/2014/main" id="{77352D7B-F499-CE1C-DF93-EFBB0127FA39}"/>
              </a:ext>
            </a:extLst>
          </p:cNvPr>
          <p:cNvPicPr>
            <a:picLocks noChangeAspect="1"/>
          </p:cNvPicPr>
          <p:nvPr/>
        </p:nvPicPr>
        <p:blipFill>
          <a:blip r:embed="rId5"/>
          <a:stretch>
            <a:fillRect/>
          </a:stretch>
        </p:blipFill>
        <p:spPr>
          <a:xfrm>
            <a:off x="2256523" y="1811795"/>
            <a:ext cx="7786470" cy="4412333"/>
          </a:xfrm>
          <a:prstGeom prst="rect">
            <a:avLst/>
          </a:prstGeom>
        </p:spPr>
      </p:pic>
    </p:spTree>
    <p:extLst>
      <p:ext uri="{BB962C8B-B14F-4D97-AF65-F5344CB8AC3E}">
        <p14:creationId xmlns:p14="http://schemas.microsoft.com/office/powerpoint/2010/main" val="889901294"/>
      </p:ext>
    </p:extLst>
  </p:cSld>
  <p:clrMapOvr>
    <a:masterClrMapping/>
  </p:clrMapOvr>
  <p:transition>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1119862"/>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质量评估</a:t>
            </a:r>
          </a:p>
        </p:txBody>
      </p:sp>
      <p:sp>
        <p:nvSpPr>
          <p:cNvPr id="10" name="文本框 9">
            <a:extLst>
              <a:ext uri="{FF2B5EF4-FFF2-40B4-BE49-F238E27FC236}">
                <a16:creationId xmlns:a16="http://schemas.microsoft.com/office/drawing/2014/main" id="{36AFDA56-0C01-DC45-967D-EC237342239A}"/>
              </a:ext>
            </a:extLst>
          </p:cNvPr>
          <p:cNvSpPr txBox="1"/>
          <p:nvPr/>
        </p:nvSpPr>
        <p:spPr>
          <a:xfrm>
            <a:off x="11297658" y="3921529"/>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pic>
        <p:nvPicPr>
          <p:cNvPr id="5" name="图片 4">
            <a:extLst>
              <a:ext uri="{FF2B5EF4-FFF2-40B4-BE49-F238E27FC236}">
                <a16:creationId xmlns:a16="http://schemas.microsoft.com/office/drawing/2014/main" id="{9CC6B385-1E88-B955-4B4A-45CD086BD507}"/>
              </a:ext>
            </a:extLst>
          </p:cNvPr>
          <p:cNvPicPr>
            <a:picLocks noChangeAspect="1"/>
          </p:cNvPicPr>
          <p:nvPr/>
        </p:nvPicPr>
        <p:blipFill>
          <a:blip r:embed="rId5"/>
          <a:stretch>
            <a:fillRect/>
          </a:stretch>
        </p:blipFill>
        <p:spPr>
          <a:xfrm>
            <a:off x="2150287" y="1218813"/>
            <a:ext cx="8293935" cy="5009049"/>
          </a:xfrm>
          <a:prstGeom prst="rect">
            <a:avLst/>
          </a:prstGeom>
        </p:spPr>
      </p:pic>
      <p:sp>
        <p:nvSpPr>
          <p:cNvPr id="9" name="文本框 8">
            <a:extLst>
              <a:ext uri="{FF2B5EF4-FFF2-40B4-BE49-F238E27FC236}">
                <a16:creationId xmlns:a16="http://schemas.microsoft.com/office/drawing/2014/main" id="{7FEA2C9F-45C9-E91B-5302-342F65DAD503}"/>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Cho K, Lee J, Yoon H, et al.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GaussianTalker</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Real-Time High-Fidelity Talking Head Synthesis with Audio-Driven 3D Gaussian Splatting[J].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arXiv</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preprint arXiv:2404.16012,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1037443212"/>
      </p:ext>
    </p:extLst>
  </p:cSld>
  <p:clrMapOvr>
    <a:masterClrMapping/>
  </p:clrMapOvr>
  <p:transition>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1119862"/>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消融实验</a:t>
            </a:r>
          </a:p>
        </p:txBody>
      </p:sp>
      <p:sp>
        <p:nvSpPr>
          <p:cNvPr id="10" name="文本框 9">
            <a:extLst>
              <a:ext uri="{FF2B5EF4-FFF2-40B4-BE49-F238E27FC236}">
                <a16:creationId xmlns:a16="http://schemas.microsoft.com/office/drawing/2014/main" id="{36AFDA56-0C01-DC45-967D-EC237342239A}"/>
              </a:ext>
            </a:extLst>
          </p:cNvPr>
          <p:cNvSpPr txBox="1"/>
          <p:nvPr/>
        </p:nvSpPr>
        <p:spPr>
          <a:xfrm>
            <a:off x="11297658" y="3588821"/>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pic>
        <p:nvPicPr>
          <p:cNvPr id="8" name="图片 7">
            <a:extLst>
              <a:ext uri="{FF2B5EF4-FFF2-40B4-BE49-F238E27FC236}">
                <a16:creationId xmlns:a16="http://schemas.microsoft.com/office/drawing/2014/main" id="{62F1BE40-D28A-C353-D6BA-2BBBEAAE9B31}"/>
              </a:ext>
            </a:extLst>
          </p:cNvPr>
          <p:cNvPicPr>
            <a:picLocks noChangeAspect="1"/>
          </p:cNvPicPr>
          <p:nvPr/>
        </p:nvPicPr>
        <p:blipFill>
          <a:blip r:embed="rId5"/>
          <a:stretch>
            <a:fillRect/>
          </a:stretch>
        </p:blipFill>
        <p:spPr>
          <a:xfrm>
            <a:off x="1199564" y="1937593"/>
            <a:ext cx="8735913" cy="3894323"/>
          </a:xfrm>
          <a:prstGeom prst="rect">
            <a:avLst/>
          </a:prstGeom>
        </p:spPr>
      </p:pic>
      <p:sp>
        <p:nvSpPr>
          <p:cNvPr id="9" name="文本框 8">
            <a:extLst>
              <a:ext uri="{FF2B5EF4-FFF2-40B4-BE49-F238E27FC236}">
                <a16:creationId xmlns:a16="http://schemas.microsoft.com/office/drawing/2014/main" id="{3002BFA7-DF6D-4B50-3BBA-953D6FA4DCC1}"/>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Cho K, Lee J, Yoon H, et al.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GaussianTalker</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Real-Time High-Fidelity Talking Head Synthesis with Audio-Driven 3D Gaussian Splatting[J].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arXiv</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preprint arXiv:2404.16012,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1150238455"/>
      </p:ext>
    </p:extLst>
  </p:cSld>
  <p:clrMapOvr>
    <a:masterClrMapping/>
  </p:clrMapOvr>
  <p:transition>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1119862"/>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消融实验</a:t>
            </a:r>
          </a:p>
        </p:txBody>
      </p:sp>
      <p:sp>
        <p:nvSpPr>
          <p:cNvPr id="10" name="文本框 9">
            <a:extLst>
              <a:ext uri="{FF2B5EF4-FFF2-40B4-BE49-F238E27FC236}">
                <a16:creationId xmlns:a16="http://schemas.microsoft.com/office/drawing/2014/main" id="{36AFDA56-0C01-DC45-967D-EC237342239A}"/>
              </a:ext>
            </a:extLst>
          </p:cNvPr>
          <p:cNvSpPr txBox="1"/>
          <p:nvPr/>
        </p:nvSpPr>
        <p:spPr>
          <a:xfrm>
            <a:off x="11297658" y="3588821"/>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9" name="文本框 8">
            <a:extLst>
              <a:ext uri="{FF2B5EF4-FFF2-40B4-BE49-F238E27FC236}">
                <a16:creationId xmlns:a16="http://schemas.microsoft.com/office/drawing/2014/main" id="{3002BFA7-DF6D-4B50-3BBA-953D6FA4DCC1}"/>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Cho K, Lee J, Yoon H, et al.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GaussianTalker</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Real-Time High-Fidelity Talking Head Synthesis with Audio-Driven 3D Gaussian Splatting[J].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arXiv</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preprint arXiv:2404.16012,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pic>
        <p:nvPicPr>
          <p:cNvPr id="5" name="图片 4">
            <a:extLst>
              <a:ext uri="{FF2B5EF4-FFF2-40B4-BE49-F238E27FC236}">
                <a16:creationId xmlns:a16="http://schemas.microsoft.com/office/drawing/2014/main" id="{37C04EC1-55FA-2711-526C-8F2658F0A604}"/>
              </a:ext>
            </a:extLst>
          </p:cNvPr>
          <p:cNvPicPr>
            <a:picLocks noChangeAspect="1"/>
          </p:cNvPicPr>
          <p:nvPr/>
        </p:nvPicPr>
        <p:blipFill>
          <a:blip r:embed="rId5"/>
          <a:stretch>
            <a:fillRect/>
          </a:stretch>
        </p:blipFill>
        <p:spPr>
          <a:xfrm>
            <a:off x="640734" y="2306292"/>
            <a:ext cx="10385434" cy="3525624"/>
          </a:xfrm>
          <a:prstGeom prst="rect">
            <a:avLst/>
          </a:prstGeom>
        </p:spPr>
      </p:pic>
    </p:spTree>
    <p:extLst>
      <p:ext uri="{BB962C8B-B14F-4D97-AF65-F5344CB8AC3E}">
        <p14:creationId xmlns:p14="http://schemas.microsoft.com/office/powerpoint/2010/main" val="2877898263"/>
      </p:ext>
    </p:extLst>
  </p:cSld>
  <p:clrMapOvr>
    <a:masterClrMapping/>
  </p:clrMapOvr>
  <p:transition>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1119862"/>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消融实验</a:t>
            </a:r>
          </a:p>
        </p:txBody>
      </p:sp>
      <p:sp>
        <p:nvSpPr>
          <p:cNvPr id="10" name="文本框 9">
            <a:extLst>
              <a:ext uri="{FF2B5EF4-FFF2-40B4-BE49-F238E27FC236}">
                <a16:creationId xmlns:a16="http://schemas.microsoft.com/office/drawing/2014/main" id="{36AFDA56-0C01-DC45-967D-EC237342239A}"/>
              </a:ext>
            </a:extLst>
          </p:cNvPr>
          <p:cNvSpPr txBox="1"/>
          <p:nvPr/>
        </p:nvSpPr>
        <p:spPr>
          <a:xfrm>
            <a:off x="11297658" y="3588821"/>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9" name="文本框 8">
            <a:extLst>
              <a:ext uri="{FF2B5EF4-FFF2-40B4-BE49-F238E27FC236}">
                <a16:creationId xmlns:a16="http://schemas.microsoft.com/office/drawing/2014/main" id="{3002BFA7-DF6D-4B50-3BBA-953D6FA4DCC1}"/>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Cho K, Lee J, Yoon H, et al.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GaussianTalker</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Real-Time High-Fidelity Talking Head Synthesis with Audio-Driven 3D Gaussian Splatting[J].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arXiv</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preprint arXiv:2404.16012,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pic>
        <p:nvPicPr>
          <p:cNvPr id="6" name="图片 5">
            <a:extLst>
              <a:ext uri="{FF2B5EF4-FFF2-40B4-BE49-F238E27FC236}">
                <a16:creationId xmlns:a16="http://schemas.microsoft.com/office/drawing/2014/main" id="{40CBAD47-F433-F463-0D0C-7FC7355524EF}"/>
              </a:ext>
            </a:extLst>
          </p:cNvPr>
          <p:cNvPicPr>
            <a:picLocks noChangeAspect="1"/>
          </p:cNvPicPr>
          <p:nvPr/>
        </p:nvPicPr>
        <p:blipFill>
          <a:blip r:embed="rId5"/>
          <a:stretch>
            <a:fillRect/>
          </a:stretch>
        </p:blipFill>
        <p:spPr>
          <a:xfrm>
            <a:off x="1797548" y="2048067"/>
            <a:ext cx="8930766" cy="3525686"/>
          </a:xfrm>
          <a:prstGeom prst="rect">
            <a:avLst/>
          </a:prstGeom>
        </p:spPr>
      </p:pic>
    </p:spTree>
    <p:extLst>
      <p:ext uri="{BB962C8B-B14F-4D97-AF65-F5344CB8AC3E}">
        <p14:creationId xmlns:p14="http://schemas.microsoft.com/office/powerpoint/2010/main" val="2366588340"/>
      </p:ext>
    </p:extLst>
  </p:cSld>
  <p:clrMapOvr>
    <a:masterClrMapping/>
  </p:clrMapOvr>
  <p:transition>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1119862"/>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消融实验</a:t>
            </a:r>
          </a:p>
        </p:txBody>
      </p:sp>
      <p:sp>
        <p:nvSpPr>
          <p:cNvPr id="10" name="文本框 9">
            <a:extLst>
              <a:ext uri="{FF2B5EF4-FFF2-40B4-BE49-F238E27FC236}">
                <a16:creationId xmlns:a16="http://schemas.microsoft.com/office/drawing/2014/main" id="{36AFDA56-0C01-DC45-967D-EC237342239A}"/>
              </a:ext>
            </a:extLst>
          </p:cNvPr>
          <p:cNvSpPr txBox="1"/>
          <p:nvPr/>
        </p:nvSpPr>
        <p:spPr>
          <a:xfrm>
            <a:off x="11297658" y="3588821"/>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9" name="文本框 8">
            <a:extLst>
              <a:ext uri="{FF2B5EF4-FFF2-40B4-BE49-F238E27FC236}">
                <a16:creationId xmlns:a16="http://schemas.microsoft.com/office/drawing/2014/main" id="{3002BFA7-DF6D-4B50-3BBA-953D6FA4DCC1}"/>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Cho K, Lee J, Yoon H, et al.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GaussianTalker</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Real-Time High-Fidelity Talking Head Synthesis with Audio-Driven 3D Gaussian Splatting[J].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arXiv</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preprint arXiv:2404.16012,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pic>
        <p:nvPicPr>
          <p:cNvPr id="5" name="图片 4">
            <a:extLst>
              <a:ext uri="{FF2B5EF4-FFF2-40B4-BE49-F238E27FC236}">
                <a16:creationId xmlns:a16="http://schemas.microsoft.com/office/drawing/2014/main" id="{89B1951D-9818-8A96-D832-60966922CCF6}"/>
              </a:ext>
            </a:extLst>
          </p:cNvPr>
          <p:cNvPicPr>
            <a:picLocks noChangeAspect="1"/>
          </p:cNvPicPr>
          <p:nvPr/>
        </p:nvPicPr>
        <p:blipFill>
          <a:blip r:embed="rId5"/>
          <a:stretch>
            <a:fillRect/>
          </a:stretch>
        </p:blipFill>
        <p:spPr>
          <a:xfrm>
            <a:off x="1650714" y="1643082"/>
            <a:ext cx="9383748" cy="4684688"/>
          </a:xfrm>
          <a:prstGeom prst="rect">
            <a:avLst/>
          </a:prstGeom>
        </p:spPr>
      </p:pic>
    </p:spTree>
    <p:extLst>
      <p:ext uri="{BB962C8B-B14F-4D97-AF65-F5344CB8AC3E}">
        <p14:creationId xmlns:p14="http://schemas.microsoft.com/office/powerpoint/2010/main" val="1192859652"/>
      </p:ext>
    </p:extLst>
  </p:cSld>
  <p:clrMapOvr>
    <a:masterClrMapping/>
  </p:clrMapOvr>
  <p:transition>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433288">
            <a:off x="6625433" y="2409838"/>
            <a:ext cx="1958348" cy="2038323"/>
            <a:chOff x="4297364" y="903288"/>
            <a:chExt cx="2946834" cy="3067178"/>
          </a:xfrm>
          <a:solidFill>
            <a:schemeClr val="accent1">
              <a:alpha val="13000"/>
            </a:schemeClr>
          </a:solidFill>
        </p:grpSpPr>
        <p:sp>
          <p:nvSpPr>
            <p:cNvPr id="3"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4"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6"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7"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grpSp>
      <p:sp>
        <p:nvSpPr>
          <p:cNvPr id="23" name="文本框 22"/>
          <p:cNvSpPr txBox="1"/>
          <p:nvPr/>
        </p:nvSpPr>
        <p:spPr>
          <a:xfrm>
            <a:off x="6938115" y="2742410"/>
            <a:ext cx="1322798" cy="1200329"/>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rPr>
              <a:t>05</a:t>
            </a:r>
            <a:endParaRPr kumimoji="0" lang="zh-CN" altLang="en-US"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4" name="矩形 8"/>
          <p:cNvSpPr/>
          <p:nvPr/>
        </p:nvSpPr>
        <p:spPr>
          <a:xfrm>
            <a:off x="4448738" y="3043389"/>
            <a:ext cx="1767586" cy="70788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结论</a:t>
            </a:r>
          </a:p>
        </p:txBody>
      </p:sp>
      <p:grpSp>
        <p:nvGrpSpPr>
          <p:cNvPr id="8" name="组合 7">
            <a:extLst>
              <a:ext uri="{FF2B5EF4-FFF2-40B4-BE49-F238E27FC236}">
                <a16:creationId xmlns:a16="http://schemas.microsoft.com/office/drawing/2014/main" id="{809EAD88-D0A0-4963-6D68-F0E38904F8E3}"/>
              </a:ext>
            </a:extLst>
          </p:cNvPr>
          <p:cNvGrpSpPr/>
          <p:nvPr/>
        </p:nvGrpSpPr>
        <p:grpSpPr>
          <a:xfrm>
            <a:off x="-161925" y="129540"/>
            <a:ext cx="2284730" cy="636270"/>
            <a:chOff x="1984" y="111"/>
            <a:chExt cx="3598" cy="1002"/>
          </a:xfrm>
        </p:grpSpPr>
        <p:sp>
          <p:nvSpPr>
            <p:cNvPr id="9" name="任意多边形 2">
              <a:extLst>
                <a:ext uri="{FF2B5EF4-FFF2-40B4-BE49-F238E27FC236}">
                  <a16:creationId xmlns:a16="http://schemas.microsoft.com/office/drawing/2014/main" id="{30DFBF40-A896-0D25-476E-0C36C4468909}"/>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10" name="图片 9">
              <a:extLst>
                <a:ext uri="{FF2B5EF4-FFF2-40B4-BE49-F238E27FC236}">
                  <a16:creationId xmlns:a16="http://schemas.microsoft.com/office/drawing/2014/main" id="{AF9C57F1-A177-E2E7-385D-B07904B1CA37}"/>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1" name="矩形: 圆角 4">
            <a:extLst>
              <a:ext uri="{FF2B5EF4-FFF2-40B4-BE49-F238E27FC236}">
                <a16:creationId xmlns:a16="http://schemas.microsoft.com/office/drawing/2014/main" id="{85D60DF1-11B2-A093-C52B-B6092BF1208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1105722379"/>
      </p:ext>
    </p:extLst>
  </p:cSld>
  <p:clrMapOvr>
    <a:masterClrMapping/>
  </p:clrMapOvr>
  <p:transition>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cs typeface="+mn-ea"/>
                <a:sym typeface="+mn-lt"/>
              </a:endParaRPr>
            </a:p>
          </p:txBody>
        </p:sp>
      </p:grpSp>
      <p:sp>
        <p:nvSpPr>
          <p:cNvPr id="7" name="文本框 6"/>
          <p:cNvSpPr txBox="1"/>
          <p:nvPr/>
        </p:nvSpPr>
        <p:spPr>
          <a:xfrm>
            <a:off x="678815" y="197485"/>
            <a:ext cx="1218079" cy="523220"/>
          </a:xfrm>
          <a:prstGeom prst="rect">
            <a:avLst/>
          </a:prstGeom>
          <a:noFill/>
        </p:spPr>
        <p:txBody>
          <a:bodyPr wrap="square" rtlCol="0">
            <a:spAutoFit/>
          </a:bodyPr>
          <a:lstStyle/>
          <a:p>
            <a:r>
              <a:rPr lang="zh-CN" altLang="en-US" sz="2800" b="1" dirty="0">
                <a:solidFill>
                  <a:srgbClr val="4472C4"/>
                </a:solidFill>
                <a:latin typeface="微软雅黑" panose="020B0503020204020204" charset="-122"/>
                <a:ea typeface="微软雅黑" panose="020B0503020204020204" charset="-122"/>
                <a:sym typeface="+mn-ea"/>
              </a:rPr>
              <a:t>结  论</a:t>
            </a:r>
            <a:endParaRPr lang="zh-CN" altLang="en-US" sz="2400" b="1" dirty="0">
              <a:solidFill>
                <a:srgbClr val="4472C4"/>
              </a:solidFill>
              <a:effectLst/>
              <a:latin typeface="微软雅黑" panose="020B0503020204020204" charset="-122"/>
              <a:ea typeface="微软雅黑" panose="020B0503020204020204" charset="-122"/>
              <a:sym typeface="+mn-ea"/>
            </a:endParaRPr>
          </a:p>
        </p:txBody>
      </p:sp>
      <p:cxnSp>
        <p:nvCxnSpPr>
          <p:cNvPr id="11" name="直接连接符 10"/>
          <p:cNvCxnSpPr/>
          <p:nvPr/>
        </p:nvCxnSpPr>
        <p:spPr>
          <a:xfrm>
            <a:off x="0" y="6415691"/>
            <a:ext cx="12172629" cy="0"/>
          </a:xfrm>
          <a:prstGeom prst="line">
            <a:avLst/>
          </a:prstGeom>
          <a:ln w="28575" cmpd="thickThin"/>
        </p:spPr>
        <p:style>
          <a:lnRef idx="1">
            <a:schemeClr val="accent1"/>
          </a:lnRef>
          <a:fillRef idx="0">
            <a:schemeClr val="accent1"/>
          </a:fillRef>
          <a:effectRef idx="0">
            <a:schemeClr val="accent1"/>
          </a:effectRef>
          <a:fontRef idx="minor">
            <a:schemeClr val="tx1"/>
          </a:fontRef>
        </p:style>
      </p:cxnSp>
      <p:sp>
        <p:nvSpPr>
          <p:cNvPr id="13" name="矩形: 圆角 4">
            <a:extLst>
              <a:ext uri="{FF2B5EF4-FFF2-40B4-BE49-F238E27FC236}">
                <a16:creationId xmlns:a16="http://schemas.microsoft.com/office/drawing/2014/main" id="{4DF1F1FC-A47B-A170-D1B3-FC498ACF2922}"/>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1A4F8110-09A3-8810-6F04-D5A3853D4066}"/>
              </a:ext>
            </a:extLst>
          </p:cNvPr>
          <p:cNvSpPr txBox="1"/>
          <p:nvPr/>
        </p:nvSpPr>
        <p:spPr>
          <a:xfrm>
            <a:off x="902680" y="1289390"/>
            <a:ext cx="10219207" cy="919867"/>
          </a:xfrm>
          <a:prstGeom prst="rect">
            <a:avLst/>
          </a:prstGeom>
          <a:noFill/>
        </p:spPr>
        <p:txBody>
          <a:bodyPr wrap="square" rtlCol="0">
            <a:spAutoFit/>
          </a:bodyPr>
          <a:lstStyle/>
          <a:p>
            <a:pPr marL="342900" indent="-342900">
              <a:lnSpc>
                <a:spcPct val="120000"/>
              </a:lnSpc>
              <a:spcBef>
                <a:spcPts val="500"/>
              </a:spcBef>
              <a:spcAft>
                <a:spcPts val="500"/>
              </a:spcAft>
              <a:buFont typeface="Wingdings" panose="05000000000000000000" pitchFamily="2" charset="2"/>
              <a:buChar char="Ø"/>
            </a:pPr>
            <a:r>
              <a:rPr lang="zh-CN" altLang="en-US" sz="2400" kern="100" dirty="0">
                <a:latin typeface="宋体" panose="02010600030101010101" pitchFamily="2" charset="-122"/>
                <a:ea typeface="宋体" panose="02010600030101010101" pitchFamily="2" charset="-122"/>
                <a:cs typeface="Times New Roman" panose="02020603050405020304" pitchFamily="18" charset="0"/>
              </a:rPr>
              <a:t>提出了</a:t>
            </a:r>
            <a:r>
              <a:rPr lang="en-US" altLang="zh-CN" sz="2400" kern="100" dirty="0" err="1">
                <a:latin typeface="宋体" panose="02010600030101010101" pitchFamily="2" charset="-122"/>
                <a:ea typeface="宋体" panose="02010600030101010101" pitchFamily="2" charset="-122"/>
                <a:cs typeface="Times New Roman" panose="02020603050405020304" pitchFamily="18" charset="0"/>
              </a:rPr>
              <a:t>GaussianTalker</a:t>
            </a:r>
            <a:r>
              <a:rPr lang="zh-CN" altLang="en-US" sz="2400" kern="100" dirty="0">
                <a:latin typeface="宋体" panose="02010600030101010101" pitchFamily="2" charset="-122"/>
                <a:ea typeface="宋体" panose="02010600030101010101" pitchFamily="2" charset="-122"/>
                <a:cs typeface="Times New Roman" panose="02020603050405020304" pitchFamily="18" charset="0"/>
              </a:rPr>
              <a:t>，一个新颖的利用</a:t>
            </a:r>
            <a:r>
              <a:rPr lang="en-US" altLang="zh-CN" sz="2400" kern="100" dirty="0">
                <a:latin typeface="宋体" panose="02010600030101010101" pitchFamily="2" charset="-122"/>
                <a:ea typeface="宋体" panose="02010600030101010101" pitchFamily="2" charset="-122"/>
                <a:cs typeface="Times New Roman" panose="02020603050405020304" pitchFamily="18" charset="0"/>
              </a:rPr>
              <a:t>3D</a:t>
            </a:r>
            <a:r>
              <a:rPr lang="zh-CN" altLang="en-US" sz="2400" kern="100" dirty="0">
                <a:latin typeface="宋体" panose="02010600030101010101" pitchFamily="2" charset="-122"/>
                <a:ea typeface="宋体" panose="02010600030101010101" pitchFamily="2" charset="-122"/>
                <a:cs typeface="Times New Roman" panose="02020603050405020304" pitchFamily="18" charset="0"/>
              </a:rPr>
              <a:t>高斯表示头部的实时姿态可控</a:t>
            </a:r>
            <a:r>
              <a:rPr lang="en-US" altLang="zh-CN" sz="2400" kern="100" dirty="0">
                <a:latin typeface="宋体" panose="02010600030101010101" pitchFamily="2" charset="-122"/>
                <a:ea typeface="宋体" panose="02010600030101010101" pitchFamily="2" charset="-122"/>
                <a:cs typeface="Times New Roman" panose="02020603050405020304" pitchFamily="18" charset="0"/>
              </a:rPr>
              <a:t>3D</a:t>
            </a:r>
            <a:r>
              <a:rPr lang="zh-CN" altLang="en-US" sz="2400" kern="100" dirty="0">
                <a:latin typeface="宋体" panose="02010600030101010101" pitchFamily="2" charset="-122"/>
                <a:ea typeface="宋体" panose="02010600030101010101" pitchFamily="2" charset="-122"/>
                <a:cs typeface="Times New Roman" panose="02020603050405020304" pitchFamily="18" charset="0"/>
              </a:rPr>
              <a:t>说话头部合成框架。</a:t>
            </a:r>
            <a:endParaRPr lang="en-US" altLang="zh-CN" sz="2400" kern="100" dirty="0">
              <a:latin typeface="宋体" panose="02010600030101010101" pitchFamily="2" charset="-122"/>
              <a:ea typeface="宋体" panose="02010600030101010101" pitchFamily="2" charset="-122"/>
              <a:cs typeface="Times New Roman" panose="02020603050405020304" pitchFamily="18" charset="0"/>
            </a:endParaRPr>
          </a:p>
        </p:txBody>
      </p:sp>
      <p:sp>
        <p:nvSpPr>
          <p:cNvPr id="2" name="矩形: 圆角 4">
            <a:extLst>
              <a:ext uri="{FF2B5EF4-FFF2-40B4-BE49-F238E27FC236}">
                <a16:creationId xmlns:a16="http://schemas.microsoft.com/office/drawing/2014/main" id="{EFC65057-9660-CBFF-BFCC-6EAF73C2ABBD}"/>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6" name="文本框 5">
            <a:extLst>
              <a:ext uri="{FF2B5EF4-FFF2-40B4-BE49-F238E27FC236}">
                <a16:creationId xmlns:a16="http://schemas.microsoft.com/office/drawing/2014/main" id="{C6A4B7E8-348F-8822-7FA2-7CEE168BF976}"/>
              </a:ext>
            </a:extLst>
          </p:cNvPr>
          <p:cNvSpPr txBox="1"/>
          <p:nvPr/>
        </p:nvSpPr>
        <p:spPr>
          <a:xfrm>
            <a:off x="902680" y="2468378"/>
            <a:ext cx="9987482" cy="936347"/>
          </a:xfrm>
          <a:prstGeom prst="rect">
            <a:avLst/>
          </a:prstGeom>
          <a:noFill/>
        </p:spPr>
        <p:txBody>
          <a:bodyPr wrap="square">
            <a:spAutoFit/>
          </a:bodyPr>
          <a:lstStyle/>
          <a:p>
            <a:pPr marL="342900" indent="-342900">
              <a:lnSpc>
                <a:spcPct val="120000"/>
              </a:lnSpc>
              <a:spcBef>
                <a:spcPts val="500"/>
              </a:spcBef>
              <a:spcAft>
                <a:spcPts val="500"/>
              </a:spcAft>
              <a:buFont typeface="Wingdings" panose="05000000000000000000" pitchFamily="2" charset="2"/>
              <a:buChar char="Ø"/>
            </a:pP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该方法可以通过从多分辨率三平面提取的特征来精确控制</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3D</a:t>
            </a: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高斯的原始数据。</a:t>
            </a:r>
            <a:endParaRPr lang="en-US" altLang="zh-CN" sz="2400"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0313E636-3459-FD4E-1494-FDCEFD699073}"/>
              </a:ext>
            </a:extLst>
          </p:cNvPr>
          <p:cNvSpPr txBox="1"/>
          <p:nvPr/>
        </p:nvSpPr>
        <p:spPr>
          <a:xfrm>
            <a:off x="902680" y="3663846"/>
            <a:ext cx="9987482" cy="919867"/>
          </a:xfrm>
          <a:prstGeom prst="rect">
            <a:avLst/>
          </a:prstGeom>
          <a:noFill/>
        </p:spPr>
        <p:txBody>
          <a:bodyPr wrap="square">
            <a:spAutoFit/>
          </a:bodyPr>
          <a:lstStyle/>
          <a:p>
            <a:pPr marL="342900" indent="-342900">
              <a:lnSpc>
                <a:spcPct val="120000"/>
              </a:lnSpc>
              <a:spcBef>
                <a:spcPts val="500"/>
              </a:spcBef>
              <a:spcAft>
                <a:spcPts val="500"/>
              </a:spcAft>
              <a:buFont typeface="Wingdings" panose="05000000000000000000" pitchFamily="2" charset="2"/>
              <a:buChar char="Ø"/>
            </a:pPr>
            <a:r>
              <a:rPr lang="zh-CN" altLang="en-US" sz="2400" kern="100" dirty="0">
                <a:latin typeface="宋体" panose="02010600030101010101" pitchFamily="2" charset="-122"/>
                <a:ea typeface="宋体" panose="02010600030101010101" pitchFamily="2" charset="-122"/>
                <a:cs typeface="Times New Roman" panose="02020603050405020304" pitchFamily="18" charset="0"/>
              </a:rPr>
              <a:t>此外，该方法中的空间</a:t>
            </a:r>
            <a:r>
              <a:rPr lang="en-US" altLang="zh-CN" sz="2400" kern="100" dirty="0">
                <a:latin typeface="宋体" panose="02010600030101010101" pitchFamily="2" charset="-122"/>
                <a:ea typeface="宋体" panose="02010600030101010101" pitchFamily="2" charset="-122"/>
                <a:cs typeface="Times New Roman" panose="02020603050405020304" pitchFamily="18" charset="0"/>
              </a:rPr>
              <a:t>-</a:t>
            </a:r>
            <a:r>
              <a:rPr lang="zh-CN" altLang="en-US" sz="2400" kern="100" dirty="0">
                <a:latin typeface="宋体" panose="02010600030101010101" pitchFamily="2" charset="-122"/>
                <a:ea typeface="宋体" panose="02010600030101010101" pitchFamily="2" charset="-122"/>
                <a:cs typeface="Times New Roman" panose="02020603050405020304" pitchFamily="18" charset="0"/>
              </a:rPr>
              <a:t>音频注意力模块的整合促进了面部区域的动态变形，允许根据音频线索进行微妙的调整，并增强了口语动作的分离。</a:t>
            </a:r>
            <a:endParaRPr lang="en-US" altLang="zh-CN" sz="2400" kern="100" dirty="0">
              <a:latin typeface="宋体" panose="02010600030101010101" pitchFamily="2" charset="-122"/>
              <a:ea typeface="宋体" panose="02010600030101010101" pitchFamily="2" charset="-122"/>
              <a:cs typeface="Times New Roman" panose="02020603050405020304" pitchFamily="18" charset="0"/>
            </a:endParaRPr>
          </a:p>
        </p:txBody>
      </p:sp>
      <p:sp>
        <p:nvSpPr>
          <p:cNvPr id="12" name="文本框 11">
            <a:extLst>
              <a:ext uri="{FF2B5EF4-FFF2-40B4-BE49-F238E27FC236}">
                <a16:creationId xmlns:a16="http://schemas.microsoft.com/office/drawing/2014/main" id="{4D877613-C28A-E035-50AB-233E93259B8E}"/>
              </a:ext>
            </a:extLst>
          </p:cNvPr>
          <p:cNvSpPr txBox="1"/>
          <p:nvPr/>
        </p:nvSpPr>
        <p:spPr>
          <a:xfrm>
            <a:off x="902680" y="4842835"/>
            <a:ext cx="9987482" cy="936347"/>
          </a:xfrm>
          <a:prstGeom prst="rect">
            <a:avLst/>
          </a:prstGeom>
          <a:noFill/>
        </p:spPr>
        <p:txBody>
          <a:bodyPr wrap="square">
            <a:spAutoFit/>
          </a:bodyPr>
          <a:lstStyle/>
          <a:p>
            <a:pPr marL="342900" indent="-342900">
              <a:lnSpc>
                <a:spcPct val="120000"/>
              </a:lnSpc>
              <a:spcBef>
                <a:spcPts val="500"/>
              </a:spcBef>
              <a:spcAft>
                <a:spcPts val="500"/>
              </a:spcAft>
              <a:buFont typeface="Wingdings" panose="05000000000000000000" pitchFamily="2" charset="2"/>
              <a:buChar char="Ø"/>
            </a:pP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通过大量的可视化结果和量化实验，证明了本文所提出方法在推理速度和针对非域音频轨道的高保真结果方面，优于以往基于</a:t>
            </a:r>
            <a:r>
              <a:rPr lang="en-US" altLang="zh-CN" sz="2400" kern="100" dirty="0" err="1">
                <a:latin typeface="Times New Roman" panose="02020603050405020304" pitchFamily="18" charset="0"/>
                <a:ea typeface="宋体" panose="02010600030101010101" pitchFamily="2" charset="-122"/>
                <a:cs typeface="Times New Roman" panose="02020603050405020304" pitchFamily="18" charset="0"/>
              </a:rPr>
              <a:t>NeRF</a:t>
            </a: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的方法。</a:t>
            </a:r>
            <a:endParaRPr lang="en-US" altLang="zh-CN" sz="2400" kern="1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6060816"/>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182F2E7B-C932-54A0-F0E3-D09821A0F930}"/>
              </a:ext>
            </a:extLst>
          </p:cNvPr>
          <p:cNvGrpSpPr/>
          <p:nvPr/>
        </p:nvGrpSpPr>
        <p:grpSpPr>
          <a:xfrm>
            <a:off x="-161925" y="129540"/>
            <a:ext cx="2284730" cy="636270"/>
            <a:chOff x="1984" y="111"/>
            <a:chExt cx="3598" cy="1002"/>
          </a:xfrm>
        </p:grpSpPr>
        <p:sp>
          <p:nvSpPr>
            <p:cNvPr id="14" name="任意多边形 2">
              <a:extLst>
                <a:ext uri="{FF2B5EF4-FFF2-40B4-BE49-F238E27FC236}">
                  <a16:creationId xmlns:a16="http://schemas.microsoft.com/office/drawing/2014/main" id="{D8BCBAD1-3E4A-D109-9C08-3DCB9B260616}"/>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BDB89A87-E246-0BB2-13D5-B9AA816D4AE2}"/>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7" name="矩形: 圆角 4">
            <a:extLst>
              <a:ext uri="{FF2B5EF4-FFF2-40B4-BE49-F238E27FC236}">
                <a16:creationId xmlns:a16="http://schemas.microsoft.com/office/drawing/2014/main" id="{E4710158-7AC8-34A1-41E7-6C4541394A71}"/>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4" name="标题 1">
            <a:extLst>
              <a:ext uri="{FF2B5EF4-FFF2-40B4-BE49-F238E27FC236}">
                <a16:creationId xmlns:a16="http://schemas.microsoft.com/office/drawing/2014/main" id="{B9051925-4692-3DA3-B764-54C2AC54258A}"/>
              </a:ext>
            </a:extLst>
          </p:cNvPr>
          <p:cNvSpPr txBox="1">
            <a:spLocks/>
          </p:cNvSpPr>
          <p:nvPr/>
        </p:nvSpPr>
        <p:spPr>
          <a:xfrm>
            <a:off x="1524000" y="1852562"/>
            <a:ext cx="9144000" cy="16493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spcBef>
                <a:spcPts val="800"/>
              </a:spcBef>
              <a:spcAft>
                <a:spcPts val="800"/>
              </a:spcAft>
            </a:pPr>
            <a:r>
              <a:rPr lang="zh-CN" altLang="en-US" sz="4400" dirty="0">
                <a:solidFill>
                  <a:prstClr val="black"/>
                </a:solidFill>
                <a:latin typeface="宋体" panose="02010600030101010101" pitchFamily="2" charset="-122"/>
                <a:ea typeface="宋体" panose="02010600030101010101" pitchFamily="2" charset="-122"/>
                <a:cs typeface="+mn-cs"/>
              </a:rPr>
              <a:t>感谢倾听</a:t>
            </a:r>
            <a:br>
              <a:rPr lang="en-US" altLang="zh-CN" sz="4400" dirty="0">
                <a:solidFill>
                  <a:prstClr val="black"/>
                </a:solidFill>
                <a:latin typeface="宋体" panose="02010600030101010101" pitchFamily="2" charset="-122"/>
                <a:ea typeface="宋体" panose="02010600030101010101" pitchFamily="2" charset="-122"/>
                <a:cs typeface="+mn-cs"/>
              </a:rPr>
            </a:br>
            <a:r>
              <a:rPr lang="zh-CN" altLang="en-US" sz="4400" dirty="0">
                <a:solidFill>
                  <a:prstClr val="black"/>
                </a:solidFill>
                <a:latin typeface="宋体" panose="02010600030101010101" pitchFamily="2" charset="-122"/>
                <a:ea typeface="宋体" panose="02010600030101010101" pitchFamily="2" charset="-122"/>
                <a:cs typeface="+mn-cs"/>
              </a:rPr>
              <a:t>请老师和同学们批评指正</a:t>
            </a:r>
            <a:endParaRPr lang="zh-CN" altLang="en-US"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D6EFC10F-9648-5945-FD36-0BA39386A112}"/>
              </a:ext>
            </a:extLst>
          </p:cNvPr>
          <p:cNvSpPr txBox="1"/>
          <p:nvPr/>
        </p:nvSpPr>
        <p:spPr>
          <a:xfrm>
            <a:off x="4413115" y="3871769"/>
            <a:ext cx="3365770" cy="523220"/>
          </a:xfrm>
          <a:prstGeom prst="rect">
            <a:avLst/>
          </a:prstGeom>
          <a:noFill/>
        </p:spPr>
        <p:txBody>
          <a:bodyPr wrap="square" rtlCol="0">
            <a:spAutoFit/>
          </a:bodyPr>
          <a:lstStyle/>
          <a:p>
            <a:pPr algn="ctr"/>
            <a:r>
              <a:rPr lang="zh-CN" altLang="en-US" sz="2800" dirty="0">
                <a:solidFill>
                  <a:prstClr val="black"/>
                </a:solidFill>
                <a:latin typeface="宋体" panose="02010600030101010101" pitchFamily="2" charset="-122"/>
                <a:ea typeface="宋体" panose="02010600030101010101" pitchFamily="2" charset="-122"/>
              </a:rPr>
              <a:t>汇报人：主田横</a:t>
            </a:r>
          </a:p>
        </p:txBody>
      </p:sp>
      <p:sp>
        <p:nvSpPr>
          <p:cNvPr id="6" name="文本框 5">
            <a:extLst>
              <a:ext uri="{FF2B5EF4-FFF2-40B4-BE49-F238E27FC236}">
                <a16:creationId xmlns:a16="http://schemas.microsoft.com/office/drawing/2014/main" id="{E0FD9F4D-C5BD-DC6D-76E4-B3B9BAA676D0}"/>
              </a:ext>
            </a:extLst>
          </p:cNvPr>
          <p:cNvSpPr txBox="1"/>
          <p:nvPr/>
        </p:nvSpPr>
        <p:spPr>
          <a:xfrm>
            <a:off x="4413115" y="4699789"/>
            <a:ext cx="3365770" cy="461665"/>
          </a:xfrm>
          <a:prstGeom prst="rect">
            <a:avLst/>
          </a:prstGeom>
          <a:noFill/>
        </p:spPr>
        <p:txBody>
          <a:bodyPr wrap="square" rtlCol="0">
            <a:spAutoFit/>
          </a:bodyPr>
          <a:lstStyle/>
          <a:p>
            <a:pPr algn="ctr"/>
            <a:r>
              <a:rPr lang="en-US" altLang="zh-CN" sz="2400" dirty="0">
                <a:solidFill>
                  <a:prstClr val="black"/>
                </a:solidFill>
                <a:latin typeface="宋体" panose="02010600030101010101" pitchFamily="2" charset="-122"/>
                <a:ea typeface="宋体" panose="02010600030101010101" pitchFamily="2" charset="-122"/>
              </a:rPr>
              <a:t>2024.05.13</a:t>
            </a:r>
            <a:endParaRPr lang="zh-CN" altLang="en-US" sz="2400" dirty="0">
              <a:solidFill>
                <a:prstClr val="black"/>
              </a:solidFill>
              <a:latin typeface="宋体" panose="02010600030101010101" pitchFamily="2" charset="-122"/>
              <a:ea typeface="宋体" panose="02010600030101010101" pitchFamily="2" charset="-122"/>
            </a:endParaRPr>
          </a:p>
        </p:txBody>
      </p:sp>
      <p:grpSp>
        <p:nvGrpSpPr>
          <p:cNvPr id="7" name="组合 6">
            <a:extLst>
              <a:ext uri="{FF2B5EF4-FFF2-40B4-BE49-F238E27FC236}">
                <a16:creationId xmlns:a16="http://schemas.microsoft.com/office/drawing/2014/main" id="{898F8697-366A-54C3-D55C-9F1DB228D214}"/>
              </a:ext>
            </a:extLst>
          </p:cNvPr>
          <p:cNvGrpSpPr/>
          <p:nvPr/>
        </p:nvGrpSpPr>
        <p:grpSpPr>
          <a:xfrm rot="15433288">
            <a:off x="2951347" y="-245645"/>
            <a:ext cx="6361278" cy="7047820"/>
            <a:chOff x="4297364" y="903288"/>
            <a:chExt cx="2946834" cy="3067178"/>
          </a:xfrm>
          <a:solidFill>
            <a:schemeClr val="accent1">
              <a:alpha val="3000"/>
            </a:schemeClr>
          </a:solidFill>
        </p:grpSpPr>
        <p:sp>
          <p:nvSpPr>
            <p:cNvPr id="8" name="Freeform 5">
              <a:extLst>
                <a:ext uri="{FF2B5EF4-FFF2-40B4-BE49-F238E27FC236}">
                  <a16:creationId xmlns:a16="http://schemas.microsoft.com/office/drawing/2014/main" id="{6B9BDB4B-DE22-F0AC-E383-30469D4C9737}"/>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9" name="Freeform 7">
              <a:extLst>
                <a:ext uri="{FF2B5EF4-FFF2-40B4-BE49-F238E27FC236}">
                  <a16:creationId xmlns:a16="http://schemas.microsoft.com/office/drawing/2014/main" id="{8DE92577-4D70-1932-DC64-0273AAE82BA9}"/>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10" name="Freeform 9">
              <a:extLst>
                <a:ext uri="{FF2B5EF4-FFF2-40B4-BE49-F238E27FC236}">
                  <a16:creationId xmlns:a16="http://schemas.microsoft.com/office/drawing/2014/main" id="{69FB1030-0A7A-210B-8E14-A2C499EF493C}"/>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11" name="Freeform 10">
              <a:extLst>
                <a:ext uri="{FF2B5EF4-FFF2-40B4-BE49-F238E27FC236}">
                  <a16:creationId xmlns:a16="http://schemas.microsoft.com/office/drawing/2014/main" id="{7FF8C01C-7E4E-203D-5E86-C252AB2FB615}"/>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12" name="Freeform 11">
              <a:extLst>
                <a:ext uri="{FF2B5EF4-FFF2-40B4-BE49-F238E27FC236}">
                  <a16:creationId xmlns:a16="http://schemas.microsoft.com/office/drawing/2014/main" id="{503F2E4E-4C33-74BB-4033-511352FCE1F3}"/>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grpSp>
    </p:spTree>
    <p:extLst>
      <p:ext uri="{BB962C8B-B14F-4D97-AF65-F5344CB8AC3E}">
        <p14:creationId xmlns:p14="http://schemas.microsoft.com/office/powerpoint/2010/main" val="825847766"/>
      </p:ext>
    </p:extLst>
  </p:cSld>
  <p:clrMapOvr>
    <a:masterClrMapping/>
  </p:clrMapOvr>
  <p:transition>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433288">
            <a:off x="6625433" y="2409838"/>
            <a:ext cx="1958348" cy="2038323"/>
            <a:chOff x="4297364" y="903288"/>
            <a:chExt cx="2946834" cy="3067178"/>
          </a:xfrm>
          <a:solidFill>
            <a:schemeClr val="accent1">
              <a:alpha val="13000"/>
            </a:schemeClr>
          </a:solidFill>
        </p:grpSpPr>
        <p:sp>
          <p:nvSpPr>
            <p:cNvPr id="3"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4"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6"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7"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grpSp>
      <p:sp>
        <p:nvSpPr>
          <p:cNvPr id="23" name="文本框 22"/>
          <p:cNvSpPr txBox="1"/>
          <p:nvPr/>
        </p:nvSpPr>
        <p:spPr>
          <a:xfrm>
            <a:off x="7110497" y="2742410"/>
            <a:ext cx="1322798" cy="1200329"/>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rPr>
              <a:t>02</a:t>
            </a:r>
            <a:endParaRPr kumimoji="0" lang="zh-CN" altLang="en-US"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4" name="矩形 8"/>
          <p:cNvSpPr/>
          <p:nvPr/>
        </p:nvSpPr>
        <p:spPr>
          <a:xfrm>
            <a:off x="2539951" y="3043389"/>
            <a:ext cx="3676373" cy="70675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4000" b="1" dirty="0">
                <a:solidFill>
                  <a:prstClr val="black"/>
                </a:solidFill>
                <a:latin typeface="微软雅黑" panose="020B0503020204020204" charset="-122"/>
                <a:ea typeface="微软雅黑" panose="020B0503020204020204" charset="-122"/>
                <a:sym typeface="+mn-ea"/>
              </a:rPr>
              <a:t>文章创新点</a:t>
            </a:r>
            <a:endParaRPr kumimoji="0" lang="zh-CN" altLang="en-US" sz="4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endParaRPr>
          </a:p>
        </p:txBody>
      </p:sp>
      <p:grpSp>
        <p:nvGrpSpPr>
          <p:cNvPr id="8" name="组合 7">
            <a:extLst>
              <a:ext uri="{FF2B5EF4-FFF2-40B4-BE49-F238E27FC236}">
                <a16:creationId xmlns:a16="http://schemas.microsoft.com/office/drawing/2014/main" id="{809EAD88-D0A0-4963-6D68-F0E38904F8E3}"/>
              </a:ext>
            </a:extLst>
          </p:cNvPr>
          <p:cNvGrpSpPr/>
          <p:nvPr/>
        </p:nvGrpSpPr>
        <p:grpSpPr>
          <a:xfrm>
            <a:off x="-161925" y="129540"/>
            <a:ext cx="2284730" cy="636270"/>
            <a:chOff x="1984" y="111"/>
            <a:chExt cx="3598" cy="1002"/>
          </a:xfrm>
        </p:grpSpPr>
        <p:sp>
          <p:nvSpPr>
            <p:cNvPr id="9" name="任意多边形 2">
              <a:extLst>
                <a:ext uri="{FF2B5EF4-FFF2-40B4-BE49-F238E27FC236}">
                  <a16:creationId xmlns:a16="http://schemas.microsoft.com/office/drawing/2014/main" id="{30DFBF40-A896-0D25-476E-0C36C4468909}"/>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10" name="图片 9">
              <a:extLst>
                <a:ext uri="{FF2B5EF4-FFF2-40B4-BE49-F238E27FC236}">
                  <a16:creationId xmlns:a16="http://schemas.microsoft.com/office/drawing/2014/main" id="{AF9C57F1-A177-E2E7-385D-B07904B1CA37}"/>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1" name="矩形: 圆角 4">
            <a:extLst>
              <a:ext uri="{FF2B5EF4-FFF2-40B4-BE49-F238E27FC236}">
                <a16:creationId xmlns:a16="http://schemas.microsoft.com/office/drawing/2014/main" id="{85D60DF1-11B2-A093-C52B-B6092BF1208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888569883"/>
      </p:ext>
    </p:extLst>
  </p:cSld>
  <p:clrMapOvr>
    <a:masterClrMapping/>
  </p:clrMapOvr>
  <p:transition>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r>
              <a:rPr lang="zh-CN" altLang="en-US" sz="2800" b="1" dirty="0">
                <a:solidFill>
                  <a:srgbClr val="4472C4"/>
                </a:solidFill>
                <a:latin typeface="微软雅黑" panose="020B0503020204020204" charset="-122"/>
                <a:ea typeface="微软雅黑" panose="020B0503020204020204" charset="-122"/>
                <a:sym typeface="+mn-ea"/>
              </a:rPr>
              <a:t>文章</a:t>
            </a:r>
            <a:r>
              <a:rPr lang="zh-CN" altLang="en-US" sz="2800" b="1" dirty="0">
                <a:solidFill>
                  <a:srgbClr val="4472C4"/>
                </a:solidFill>
                <a:effectLst/>
                <a:latin typeface="微软雅黑" panose="020B0503020204020204" charset="-122"/>
                <a:ea typeface="微软雅黑" panose="020B0503020204020204" charset="-122"/>
                <a:sym typeface="+mn-ea"/>
              </a:rPr>
              <a:t>创新点</a:t>
            </a:r>
          </a:p>
        </p:txBody>
      </p:sp>
      <p:sp>
        <p:nvSpPr>
          <p:cNvPr id="9" name="文本框 8"/>
          <p:cNvSpPr txBox="1"/>
          <p:nvPr>
            <p:custDataLst>
              <p:tags r:id="rId1"/>
            </p:custDataLst>
          </p:nvPr>
        </p:nvSpPr>
        <p:spPr>
          <a:xfrm>
            <a:off x="828020" y="1165560"/>
            <a:ext cx="2231390" cy="584775"/>
          </a:xfrm>
          <a:prstGeom prst="rect">
            <a:avLst/>
          </a:prstGeom>
          <a:noFill/>
        </p:spPr>
        <p:txBody>
          <a:bodyPr wrap="square" rtlCol="0">
            <a:spAutoFit/>
          </a:bodyPr>
          <a:lstStyle/>
          <a:p>
            <a:pPr marL="457200" indent="-457200">
              <a:buFont typeface="微软雅黑" panose="020B0503020204020204" pitchFamily="34" charset="-122"/>
              <a:buChar char="★"/>
            </a:pPr>
            <a:r>
              <a:rPr lang="zh-CN" altLang="en-US" sz="3200" b="1" dirty="0">
                <a:latin typeface="微软雅黑" panose="020B0503020204020204" charset="-122"/>
                <a:ea typeface="微软雅黑" panose="020B0503020204020204" charset="-122"/>
              </a:rPr>
              <a:t>创新点：</a:t>
            </a:r>
          </a:p>
        </p:txBody>
      </p:sp>
      <p:sp>
        <p:nvSpPr>
          <p:cNvPr id="14" name="矩形: 圆角 4"/>
          <p:cNvSpPr/>
          <p:nvPr>
            <p:custDataLst>
              <p:tags r:id="rId2"/>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10" name="文本框 9">
            <a:extLst>
              <a:ext uri="{FF2B5EF4-FFF2-40B4-BE49-F238E27FC236}">
                <a16:creationId xmlns:a16="http://schemas.microsoft.com/office/drawing/2014/main" id="{7FCF3FD4-98DD-F089-23EB-120F6AA5E18C}"/>
              </a:ext>
            </a:extLst>
          </p:cNvPr>
          <p:cNvSpPr txBox="1"/>
          <p:nvPr/>
        </p:nvSpPr>
        <p:spPr>
          <a:xfrm>
            <a:off x="1565937" y="1766580"/>
            <a:ext cx="9317411" cy="1130246"/>
          </a:xfrm>
          <a:prstGeom prst="rect">
            <a:avLst/>
          </a:prstGeom>
          <a:noFill/>
        </p:spPr>
        <p:txBody>
          <a:bodyPr wrap="square">
            <a:spAutoFit/>
          </a:bodyPr>
          <a:lstStyle/>
          <a:p>
            <a:pPr marL="342900" indent="-342900">
              <a:lnSpc>
                <a:spcPct val="150000"/>
              </a:lnSpc>
              <a:spcBef>
                <a:spcPts val="800"/>
              </a:spcBef>
              <a:spcAft>
                <a:spcPts val="700"/>
              </a:spcAft>
              <a:buFont typeface="Wingdings" panose="05000000000000000000" pitchFamily="2" charset="2"/>
              <a:buChar char="Ø"/>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引入了各向异性的三维高斯作为一个高质量的，非结构化的辐射场表示。</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51DC7B48-255B-8981-6279-E64FBD6DBD50}"/>
              </a:ext>
            </a:extLst>
          </p:cNvPr>
          <p:cNvSpPr txBox="1"/>
          <p:nvPr/>
        </p:nvSpPr>
        <p:spPr>
          <a:xfrm>
            <a:off x="1565937" y="3086012"/>
            <a:ext cx="9317411" cy="1130246"/>
          </a:xfrm>
          <a:prstGeom prst="rect">
            <a:avLst/>
          </a:prstGeom>
          <a:noFill/>
        </p:spPr>
        <p:txBody>
          <a:bodyPr wrap="square">
            <a:spAutoFit/>
          </a:bodyPr>
          <a:lstStyle/>
          <a:p>
            <a:pPr marL="342900" indent="-342900">
              <a:lnSpc>
                <a:spcPct val="150000"/>
              </a:lnSpc>
              <a:spcBef>
                <a:spcPts val="800"/>
              </a:spcBef>
              <a:spcAft>
                <a:spcPts val="700"/>
              </a:spcAft>
              <a:buFont typeface="Wingdings" panose="05000000000000000000" pitchFamily="2" charset="2"/>
              <a:buChar char="Ø"/>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提出了一种三维高斯属性的优化方法，该方法可以与自适应密度控制方法共同使用，从而可以为捕获的场景创建高质量的表示。</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CEDE94F6-A1DC-71CC-55D6-8FFAFF894BA6}"/>
              </a:ext>
            </a:extLst>
          </p:cNvPr>
          <p:cNvSpPr txBox="1"/>
          <p:nvPr/>
        </p:nvSpPr>
        <p:spPr>
          <a:xfrm>
            <a:off x="1565937" y="4405443"/>
            <a:ext cx="9317411" cy="1667764"/>
          </a:xfrm>
          <a:prstGeom prst="rect">
            <a:avLst/>
          </a:prstGeom>
          <a:noFill/>
        </p:spPr>
        <p:txBody>
          <a:bodyPr wrap="square">
            <a:spAutoFit/>
          </a:bodyPr>
          <a:lstStyle/>
          <a:p>
            <a:pPr marL="342900" indent="-342900">
              <a:lnSpc>
                <a:spcPct val="150000"/>
              </a:lnSpc>
              <a:spcBef>
                <a:spcPts val="800"/>
              </a:spcBef>
              <a:spcAft>
                <a:spcPts val="700"/>
              </a:spcAft>
              <a:buFont typeface="Wingdings" panose="05000000000000000000" pitchFamily="2" charset="2"/>
              <a:buChar char="Ø"/>
            </a:pPr>
            <a:r>
              <a:rPr lang="zh-CN" altLang="en-US" sz="2400" dirty="0">
                <a:latin typeface="宋体" panose="02010600030101010101" pitchFamily="2" charset="-122"/>
                <a:ea typeface="宋体" panose="02010600030101010101" pitchFamily="2" charset="-122"/>
              </a:rPr>
              <a:t>提出了一种适用于</a:t>
            </a:r>
            <a:r>
              <a:rPr lang="en-US" altLang="zh-CN" sz="2400" dirty="0">
                <a:latin typeface="宋体" panose="02010600030101010101" pitchFamily="2" charset="-122"/>
                <a:ea typeface="宋体" panose="02010600030101010101" pitchFamily="2" charset="-122"/>
              </a:rPr>
              <a:t>GPU</a:t>
            </a:r>
            <a:r>
              <a:rPr lang="zh-CN" altLang="en-US" sz="2400" dirty="0">
                <a:latin typeface="宋体" panose="02010600030101010101" pitchFamily="2" charset="-122"/>
                <a:ea typeface="宋体" panose="02010600030101010101" pitchFamily="2" charset="-122"/>
              </a:rPr>
              <a:t>的快速、可区分的渲染方法，该方法是显性感知的，可以通过各向异性的</a:t>
            </a:r>
            <a:r>
              <a:rPr lang="en-US" altLang="zh-CN" sz="2400" dirty="0">
                <a:latin typeface="宋体" panose="02010600030101010101" pitchFamily="2" charset="-122"/>
                <a:ea typeface="宋体" panose="02010600030101010101" pitchFamily="2" charset="-122"/>
              </a:rPr>
              <a:t>Splatting</a:t>
            </a:r>
            <a:r>
              <a:rPr lang="zh-CN" altLang="en-US" sz="2400" dirty="0">
                <a:latin typeface="宋体" panose="02010600030101010101" pitchFamily="2" charset="-122"/>
                <a:ea typeface="宋体" panose="02010600030101010101" pitchFamily="2" charset="-122"/>
              </a:rPr>
              <a:t>渲染方法和快速反向传播来实现高质量的新颖视图合成。</a:t>
            </a:r>
            <a:endParaRPr lang="en-US" altLang="zh-CN" sz="2400" dirty="0">
              <a:latin typeface="宋体" panose="02010600030101010101" pitchFamily="2" charset="-122"/>
              <a:ea typeface="宋体" panose="02010600030101010101" pitchFamily="2" charset="-122"/>
            </a:endParaRPr>
          </a:p>
        </p:txBody>
      </p:sp>
    </p:spTree>
  </p:cSld>
  <p:clrMapOvr>
    <a:masterClrMapping/>
  </p:clrMapOvr>
  <p:transition>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433288">
            <a:off x="6625433" y="2409838"/>
            <a:ext cx="1958348" cy="2038323"/>
            <a:chOff x="4297364" y="903288"/>
            <a:chExt cx="2946834" cy="3067178"/>
          </a:xfrm>
          <a:solidFill>
            <a:schemeClr val="accent1">
              <a:alpha val="13000"/>
            </a:schemeClr>
          </a:solidFill>
        </p:grpSpPr>
        <p:sp>
          <p:nvSpPr>
            <p:cNvPr id="3"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4"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6"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7"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grpSp>
      <p:sp>
        <p:nvSpPr>
          <p:cNvPr id="23" name="文本框 22"/>
          <p:cNvSpPr txBox="1"/>
          <p:nvPr/>
        </p:nvSpPr>
        <p:spPr>
          <a:xfrm>
            <a:off x="7110497" y="2742410"/>
            <a:ext cx="1322798" cy="1200329"/>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rPr>
              <a:t>03</a:t>
            </a:r>
            <a:endParaRPr kumimoji="0" lang="zh-CN" altLang="en-US"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4" name="矩形 8"/>
          <p:cNvSpPr/>
          <p:nvPr/>
        </p:nvSpPr>
        <p:spPr>
          <a:xfrm>
            <a:off x="2539951" y="3043389"/>
            <a:ext cx="3676373" cy="70788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4000" b="1" dirty="0">
                <a:solidFill>
                  <a:prstClr val="black"/>
                </a:solidFill>
                <a:latin typeface="微软雅黑" panose="020B0503020204020204" charset="-122"/>
                <a:ea typeface="微软雅黑" panose="020B0503020204020204" charset="-122"/>
                <a:sym typeface="+mn-ea"/>
              </a:rPr>
              <a:t>研究内容</a:t>
            </a:r>
            <a:endParaRPr kumimoji="0" lang="zh-CN" altLang="en-US" sz="4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endParaRPr>
          </a:p>
        </p:txBody>
      </p:sp>
      <p:grpSp>
        <p:nvGrpSpPr>
          <p:cNvPr id="8" name="组合 7">
            <a:extLst>
              <a:ext uri="{FF2B5EF4-FFF2-40B4-BE49-F238E27FC236}">
                <a16:creationId xmlns:a16="http://schemas.microsoft.com/office/drawing/2014/main" id="{809EAD88-D0A0-4963-6D68-F0E38904F8E3}"/>
              </a:ext>
            </a:extLst>
          </p:cNvPr>
          <p:cNvGrpSpPr/>
          <p:nvPr/>
        </p:nvGrpSpPr>
        <p:grpSpPr>
          <a:xfrm>
            <a:off x="-161925" y="129540"/>
            <a:ext cx="2284730" cy="636270"/>
            <a:chOff x="1984" y="111"/>
            <a:chExt cx="3598" cy="1002"/>
          </a:xfrm>
        </p:grpSpPr>
        <p:sp>
          <p:nvSpPr>
            <p:cNvPr id="9" name="任意多边形 2">
              <a:extLst>
                <a:ext uri="{FF2B5EF4-FFF2-40B4-BE49-F238E27FC236}">
                  <a16:creationId xmlns:a16="http://schemas.microsoft.com/office/drawing/2014/main" id="{30DFBF40-A896-0D25-476E-0C36C4468909}"/>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10" name="图片 9">
              <a:extLst>
                <a:ext uri="{FF2B5EF4-FFF2-40B4-BE49-F238E27FC236}">
                  <a16:creationId xmlns:a16="http://schemas.microsoft.com/office/drawing/2014/main" id="{AF9C57F1-A177-E2E7-385D-B07904B1CA37}"/>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1" name="矩形: 圆角 4">
            <a:extLst>
              <a:ext uri="{FF2B5EF4-FFF2-40B4-BE49-F238E27FC236}">
                <a16:creationId xmlns:a16="http://schemas.microsoft.com/office/drawing/2014/main" id="{85D60DF1-11B2-A093-C52B-B6092BF1208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3525598204"/>
      </p:ext>
    </p:extLst>
  </p:cSld>
  <p:clrMapOvr>
    <a:masterClrMapping/>
  </p:clrMapOvr>
  <p:transition>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9" name="文本框 8"/>
          <p:cNvSpPr txBox="1"/>
          <p:nvPr>
            <p:custDataLst>
              <p:tags r:id="rId1"/>
            </p:custDataLst>
          </p:nvPr>
        </p:nvSpPr>
        <p:spPr>
          <a:xfrm>
            <a:off x="267364" y="1064201"/>
            <a:ext cx="3013995" cy="58477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zh-CN" altLang="en-US"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整体框架：</a:t>
            </a:r>
          </a:p>
        </p:txBody>
      </p:sp>
      <p:sp>
        <p:nvSpPr>
          <p:cNvPr id="14" name="矩形: 圆角 4"/>
          <p:cNvSpPr/>
          <p:nvPr>
            <p:custDataLst>
              <p:tags r:id="rId2"/>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6" name="文本框 5">
            <a:extLst>
              <a:ext uri="{FF2B5EF4-FFF2-40B4-BE49-F238E27FC236}">
                <a16:creationId xmlns:a16="http://schemas.microsoft.com/office/drawing/2014/main" id="{EAC08E4B-D58D-A8FF-4711-ADD8BC8ED5F7}"/>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Kerbl</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B,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Kopanas</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G,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Leimkühler</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T, et al. 3d gaussian splatting for real-time radiance field rendering[J]. ACM Transactions on Graphics, 2023, 42(4): 1-14.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pic>
        <p:nvPicPr>
          <p:cNvPr id="10" name="图片 9">
            <a:extLst>
              <a:ext uri="{FF2B5EF4-FFF2-40B4-BE49-F238E27FC236}">
                <a16:creationId xmlns:a16="http://schemas.microsoft.com/office/drawing/2014/main" id="{B52C6376-1430-8CDF-2082-19106A52607B}"/>
              </a:ext>
            </a:extLst>
          </p:cNvPr>
          <p:cNvPicPr>
            <a:picLocks noChangeAspect="1"/>
          </p:cNvPicPr>
          <p:nvPr/>
        </p:nvPicPr>
        <p:blipFill>
          <a:blip r:embed="rId5"/>
          <a:stretch>
            <a:fillRect/>
          </a:stretch>
        </p:blipFill>
        <p:spPr>
          <a:xfrm>
            <a:off x="219691" y="2470271"/>
            <a:ext cx="11752618" cy="2800540"/>
          </a:xfrm>
          <a:prstGeom prst="rect">
            <a:avLst/>
          </a:prstGeom>
        </p:spPr>
      </p:pic>
      <p:sp>
        <p:nvSpPr>
          <p:cNvPr id="13" name="文本框 12">
            <a:extLst>
              <a:ext uri="{FF2B5EF4-FFF2-40B4-BE49-F238E27FC236}">
                <a16:creationId xmlns:a16="http://schemas.microsoft.com/office/drawing/2014/main" id="{4D4DD556-A812-AC48-9CFA-FBB070E83526}"/>
              </a:ext>
            </a:extLst>
          </p:cNvPr>
          <p:cNvSpPr txBox="1"/>
          <p:nvPr/>
        </p:nvSpPr>
        <p:spPr>
          <a:xfrm>
            <a:off x="11735783" y="3006405"/>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277079253"/>
      </p:ext>
    </p:extLst>
  </p:cSld>
  <p:clrMapOvr>
    <a:masterClrMapping/>
  </p:clrMapOvr>
  <p:transition>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437E-61A4-2C1E-E1E2-012A3B491505}"/>
            </a:ext>
          </a:extLst>
        </p:cNvPr>
        <p:cNvGrpSpPr/>
        <p:nvPr/>
      </p:nvGrpSpPr>
      <p:grpSpPr>
        <a:xfrm>
          <a:off x="0" y="0"/>
          <a:ext cx="0" cy="0"/>
          <a:chOff x="0" y="0"/>
          <a:chExt cx="0" cy="0"/>
        </a:xfrm>
      </p:grpSpPr>
      <p:pic>
        <p:nvPicPr>
          <p:cNvPr id="9" name="图片 8">
            <a:extLst>
              <a:ext uri="{FF2B5EF4-FFF2-40B4-BE49-F238E27FC236}">
                <a16:creationId xmlns:a16="http://schemas.microsoft.com/office/drawing/2014/main" id="{681D88EF-B85C-90AC-1C6A-16C5DFD579EB}"/>
              </a:ext>
            </a:extLst>
          </p:cNvPr>
          <p:cNvPicPr>
            <a:picLocks noChangeAspect="1"/>
          </p:cNvPicPr>
          <p:nvPr/>
        </p:nvPicPr>
        <p:blipFill>
          <a:blip r:embed="rId5"/>
          <a:stretch>
            <a:fillRect/>
          </a:stretch>
        </p:blipFill>
        <p:spPr>
          <a:xfrm>
            <a:off x="7844183" y="2778197"/>
            <a:ext cx="4347817" cy="3690154"/>
          </a:xfrm>
          <a:prstGeom prst="rect">
            <a:avLst/>
          </a:prstGeom>
        </p:spPr>
      </p:pic>
      <p:grpSp>
        <p:nvGrpSpPr>
          <p:cNvPr id="39" name="组合 38">
            <a:extLst>
              <a:ext uri="{FF2B5EF4-FFF2-40B4-BE49-F238E27FC236}">
                <a16:creationId xmlns:a16="http://schemas.microsoft.com/office/drawing/2014/main" id="{14E86233-B1D7-B19D-D3EA-27D04FEF1040}"/>
              </a:ext>
            </a:extLst>
          </p:cNvPr>
          <p:cNvGrpSpPr/>
          <p:nvPr/>
        </p:nvGrpSpPr>
        <p:grpSpPr>
          <a:xfrm rot="15433288">
            <a:off x="3327035" y="-311154"/>
            <a:ext cx="6361278" cy="7047820"/>
            <a:chOff x="4297364" y="903288"/>
            <a:chExt cx="2946834" cy="3067178"/>
          </a:xfrm>
          <a:solidFill>
            <a:schemeClr val="bg1">
              <a:lumMod val="65000"/>
              <a:alpha val="3000"/>
            </a:schemeClr>
          </a:solidFill>
        </p:grpSpPr>
        <p:sp>
          <p:nvSpPr>
            <p:cNvPr id="40" name="Freeform 5">
              <a:extLst>
                <a:ext uri="{FF2B5EF4-FFF2-40B4-BE49-F238E27FC236}">
                  <a16:creationId xmlns:a16="http://schemas.microsoft.com/office/drawing/2014/main" id="{F5250C2D-BAA4-DAF8-5866-D1FCF07A43F1}"/>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a:extLst>
                <a:ext uri="{FF2B5EF4-FFF2-40B4-BE49-F238E27FC236}">
                  <a16:creationId xmlns:a16="http://schemas.microsoft.com/office/drawing/2014/main" id="{362FB2FE-FB9E-A01E-9ECB-BDE471FC6B9F}"/>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a:extLst>
                <a:ext uri="{FF2B5EF4-FFF2-40B4-BE49-F238E27FC236}">
                  <a16:creationId xmlns:a16="http://schemas.microsoft.com/office/drawing/2014/main" id="{164ECCC2-115D-0118-5558-DA528072064A}"/>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a:extLst>
                <a:ext uri="{FF2B5EF4-FFF2-40B4-BE49-F238E27FC236}">
                  <a16:creationId xmlns:a16="http://schemas.microsoft.com/office/drawing/2014/main" id="{91A6CE87-68A4-EEDA-8BC3-79B04475A8C3}"/>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a:extLst>
                <a:ext uri="{FF2B5EF4-FFF2-40B4-BE49-F238E27FC236}">
                  <a16:creationId xmlns:a16="http://schemas.microsoft.com/office/drawing/2014/main" id="{7BEA1C70-38F2-4512-685E-CC278A179FA1}"/>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a:extLst>
              <a:ext uri="{FF2B5EF4-FFF2-40B4-BE49-F238E27FC236}">
                <a16:creationId xmlns:a16="http://schemas.microsoft.com/office/drawing/2014/main" id="{F018041F-D4EA-32D8-A651-191EC8DD7C27}"/>
              </a:ext>
            </a:extLst>
          </p:cNvPr>
          <p:cNvGrpSpPr/>
          <p:nvPr/>
        </p:nvGrpSpPr>
        <p:grpSpPr>
          <a:xfrm>
            <a:off x="102870" y="238125"/>
            <a:ext cx="454660" cy="490220"/>
            <a:chOff x="13580" y="262"/>
            <a:chExt cx="661" cy="772"/>
          </a:xfrm>
        </p:grpSpPr>
        <p:sp>
          <p:nvSpPr>
            <p:cNvPr id="48" name="矩形 47">
              <a:extLst>
                <a:ext uri="{FF2B5EF4-FFF2-40B4-BE49-F238E27FC236}">
                  <a16:creationId xmlns:a16="http://schemas.microsoft.com/office/drawing/2014/main" id="{76D2294B-AE3C-C3A7-D843-9E59268ED849}"/>
                </a:ext>
              </a:extLst>
            </p:cNvPr>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a:extLst>
                <a:ext uri="{FF2B5EF4-FFF2-40B4-BE49-F238E27FC236}">
                  <a16:creationId xmlns:a16="http://schemas.microsoft.com/office/drawing/2014/main" id="{3DC0EDDE-247D-D32D-A0B9-3C4DEC5C511A}"/>
                </a:ext>
              </a:extLst>
            </p:cNvPr>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a:extLst>
              <a:ext uri="{FF2B5EF4-FFF2-40B4-BE49-F238E27FC236}">
                <a16:creationId xmlns:a16="http://schemas.microsoft.com/office/drawing/2014/main" id="{039BEEF9-4DE7-F227-8CE0-8C84AB620EC5}"/>
              </a:ext>
            </a:extLst>
          </p:cNvPr>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a:extLst>
              <a:ext uri="{FF2B5EF4-FFF2-40B4-BE49-F238E27FC236}">
                <a16:creationId xmlns:a16="http://schemas.microsoft.com/office/drawing/2014/main" id="{4C27D285-1EA2-BA97-DF10-DFDC557AB887}"/>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965AB12B-D68F-E2A3-CE00-4BCD7CE36BFD}"/>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15" name="文本框 14">
            <a:extLst>
              <a:ext uri="{FF2B5EF4-FFF2-40B4-BE49-F238E27FC236}">
                <a16:creationId xmlns:a16="http://schemas.microsoft.com/office/drawing/2014/main" id="{BFCEC9D7-F4DF-C97D-DE17-BC0FC2E8B329}"/>
              </a:ext>
            </a:extLst>
          </p:cNvPr>
          <p:cNvSpPr txBox="1"/>
          <p:nvPr/>
        </p:nvSpPr>
        <p:spPr>
          <a:xfrm>
            <a:off x="11620191" y="2316637"/>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1" name="文本框 10">
            <a:extLst>
              <a:ext uri="{FF2B5EF4-FFF2-40B4-BE49-F238E27FC236}">
                <a16:creationId xmlns:a16="http://schemas.microsoft.com/office/drawing/2014/main" id="{0559F01E-65A8-E196-38B8-AD0BB5D8B59C}"/>
              </a:ext>
            </a:extLst>
          </p:cNvPr>
          <p:cNvSpPr txBox="1"/>
          <p:nvPr/>
        </p:nvSpPr>
        <p:spPr>
          <a:xfrm>
            <a:off x="392020" y="1452560"/>
            <a:ext cx="11250830" cy="400110"/>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b="1" dirty="0">
                <a:latin typeface="宋体" panose="02010600030101010101" pitchFamily="2" charset="-122"/>
                <a:ea typeface="宋体" panose="02010600030101010101" pitchFamily="2" charset="-122"/>
              </a:rPr>
              <a:t>选择</a:t>
            </a:r>
            <a:r>
              <a:rPr lang="en-US" altLang="zh-CN" sz="2000" b="1" dirty="0">
                <a:latin typeface="宋体" panose="02010600030101010101" pitchFamily="2" charset="-122"/>
                <a:ea typeface="宋体" panose="02010600030101010101" pitchFamily="2" charset="-122"/>
              </a:rPr>
              <a:t>3D</a:t>
            </a:r>
            <a:r>
              <a:rPr lang="zh-CN" altLang="en-US" sz="2000" b="1" dirty="0">
                <a:latin typeface="宋体" panose="02010600030101010101" pitchFamily="2" charset="-122"/>
                <a:ea typeface="宋体" panose="02010600030101010101" pitchFamily="2" charset="-122"/>
              </a:rPr>
              <a:t>高斯分布的原因</a:t>
            </a:r>
          </a:p>
        </p:txBody>
      </p:sp>
      <p:sp>
        <p:nvSpPr>
          <p:cNvPr id="12" name="文本框 11">
            <a:extLst>
              <a:ext uri="{FF2B5EF4-FFF2-40B4-BE49-F238E27FC236}">
                <a16:creationId xmlns:a16="http://schemas.microsoft.com/office/drawing/2014/main" id="{922D2653-4B77-3B84-9AB4-8B87A9853348}"/>
              </a:ext>
            </a:extLst>
          </p:cNvPr>
          <p:cNvSpPr txBox="1"/>
          <p:nvPr/>
        </p:nvSpPr>
        <p:spPr>
          <a:xfrm>
            <a:off x="558218" y="1796646"/>
            <a:ext cx="10707916" cy="981551"/>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该工作目标是从稀疏的不包含法向量的点云中合成高质量的新视角。为此，需要一种基本元素，它需要继承可微分体积表示的优点，同时也要具有无序性和明确性，以便于快速渲染。因此作者选择使用可微分的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3D</a:t>
            </a:r>
            <a:r>
              <a:rPr lang="zh-CN" altLang="en-US" dirty="0">
                <a:latin typeface="Times New Roman" panose="02020603050405020304" pitchFamily="18" charset="0"/>
                <a:ea typeface="宋体" panose="02010600030101010101" pitchFamily="2" charset="-122"/>
                <a:cs typeface="Times New Roman" panose="02020603050405020304" pitchFamily="18" charset="0"/>
              </a:rPr>
              <a:t>高斯分布，因为它可以轻易地投影到二维平面上，并进行快速的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α</a:t>
            </a:r>
            <a:r>
              <a:rPr lang="zh-CN" altLang="en-US" dirty="0">
                <a:latin typeface="Times New Roman" panose="02020603050405020304" pitchFamily="18" charset="0"/>
                <a:ea typeface="宋体" panose="02010600030101010101" pitchFamily="2" charset="-122"/>
                <a:cs typeface="Times New Roman" panose="02020603050405020304" pitchFamily="18" charset="0"/>
              </a:rPr>
              <a:t>混合以实现渲染。</a:t>
            </a:r>
          </a:p>
        </p:txBody>
      </p:sp>
      <p:sp>
        <p:nvSpPr>
          <p:cNvPr id="2" name="文本框 1">
            <a:extLst>
              <a:ext uri="{FF2B5EF4-FFF2-40B4-BE49-F238E27FC236}">
                <a16:creationId xmlns:a16="http://schemas.microsoft.com/office/drawing/2014/main" id="{301DDD44-633C-D653-D56E-C6C10A5A52DA}"/>
              </a:ext>
            </a:extLst>
          </p:cNvPr>
          <p:cNvSpPr txBox="1"/>
          <p:nvPr>
            <p:custDataLst>
              <p:tags r:id="rId2"/>
            </p:custDataLst>
          </p:nvPr>
        </p:nvSpPr>
        <p:spPr>
          <a:xfrm>
            <a:off x="102870" y="997331"/>
            <a:ext cx="10106045" cy="58477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DIFFERENTIABLE 3D GAUSSIAN SPLATTING</a:t>
            </a:r>
            <a:endParaRPr kumimoji="0" lang="zh-CN" altLang="en-US"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3" name="文本框 12">
            <a:extLst>
              <a:ext uri="{FF2B5EF4-FFF2-40B4-BE49-F238E27FC236}">
                <a16:creationId xmlns:a16="http://schemas.microsoft.com/office/drawing/2014/main" id="{775F3BCB-DEAF-E4AE-BD21-E0F3833461BF}"/>
              </a:ext>
            </a:extLst>
          </p:cNvPr>
          <p:cNvSpPr txBox="1"/>
          <p:nvPr/>
        </p:nvSpPr>
        <p:spPr>
          <a:xfrm>
            <a:off x="483244" y="2738396"/>
            <a:ext cx="11250830" cy="400110"/>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000" b="1" dirty="0">
                <a:latin typeface="宋体" panose="02010600030101010101" pitchFamily="2" charset="-122"/>
                <a:ea typeface="宋体" panose="02010600030101010101" pitchFamily="2" charset="-122"/>
              </a:rPr>
              <a:t>3D</a:t>
            </a:r>
            <a:r>
              <a:rPr lang="zh-CN" altLang="en-US" sz="2000" b="1" dirty="0">
                <a:latin typeface="宋体" panose="02010600030101010101" pitchFamily="2" charset="-122"/>
                <a:ea typeface="宋体" panose="02010600030101010101" pitchFamily="2" charset="-122"/>
              </a:rPr>
              <a:t>高斯分布的优化</a:t>
            </a:r>
          </a:p>
        </p:txBody>
      </p:sp>
      <p:pic>
        <p:nvPicPr>
          <p:cNvPr id="10" name="图片 9">
            <a:extLst>
              <a:ext uri="{FF2B5EF4-FFF2-40B4-BE49-F238E27FC236}">
                <a16:creationId xmlns:a16="http://schemas.microsoft.com/office/drawing/2014/main" id="{86D26919-A714-0334-E27C-82CF2531891E}"/>
              </a:ext>
            </a:extLst>
          </p:cNvPr>
          <p:cNvPicPr>
            <a:picLocks noChangeAspect="1"/>
          </p:cNvPicPr>
          <p:nvPr/>
        </p:nvPicPr>
        <p:blipFill>
          <a:blip r:embed="rId6"/>
          <a:stretch>
            <a:fillRect/>
          </a:stretch>
        </p:blipFill>
        <p:spPr>
          <a:xfrm>
            <a:off x="3328007" y="2685969"/>
            <a:ext cx="2786662" cy="491764"/>
          </a:xfrm>
          <a:prstGeom prst="rect">
            <a:avLst/>
          </a:prstGeom>
        </p:spPr>
      </p:pic>
      <p:grpSp>
        <p:nvGrpSpPr>
          <p:cNvPr id="26" name="组合 25">
            <a:extLst>
              <a:ext uri="{FF2B5EF4-FFF2-40B4-BE49-F238E27FC236}">
                <a16:creationId xmlns:a16="http://schemas.microsoft.com/office/drawing/2014/main" id="{0AF6F8CB-C959-6F2B-BE81-ED79E14865D6}"/>
              </a:ext>
            </a:extLst>
          </p:cNvPr>
          <p:cNvGrpSpPr/>
          <p:nvPr/>
        </p:nvGrpSpPr>
        <p:grpSpPr>
          <a:xfrm>
            <a:off x="640940" y="3112660"/>
            <a:ext cx="7308397" cy="1895647"/>
            <a:chOff x="640940" y="3112660"/>
            <a:chExt cx="7308397" cy="1895647"/>
          </a:xfrm>
        </p:grpSpPr>
        <p:pic>
          <p:nvPicPr>
            <p:cNvPr id="20" name="图片 19">
              <a:extLst>
                <a:ext uri="{FF2B5EF4-FFF2-40B4-BE49-F238E27FC236}">
                  <a16:creationId xmlns:a16="http://schemas.microsoft.com/office/drawing/2014/main" id="{0FF0CB0B-87A6-4BCF-FA3B-F00F92487741}"/>
                </a:ext>
              </a:extLst>
            </p:cNvPr>
            <p:cNvPicPr>
              <a:picLocks noChangeAspect="1"/>
            </p:cNvPicPr>
            <p:nvPr/>
          </p:nvPicPr>
          <p:blipFill>
            <a:blip r:embed="rId7"/>
            <a:stretch>
              <a:fillRect/>
            </a:stretch>
          </p:blipFill>
          <p:spPr>
            <a:xfrm>
              <a:off x="1341811" y="4318098"/>
              <a:ext cx="1476581" cy="419158"/>
            </a:xfrm>
            <a:prstGeom prst="rect">
              <a:avLst/>
            </a:prstGeom>
          </p:spPr>
        </p:pic>
        <p:sp>
          <p:nvSpPr>
            <p:cNvPr id="17" name="文本框 16">
              <a:extLst>
                <a:ext uri="{FF2B5EF4-FFF2-40B4-BE49-F238E27FC236}">
                  <a16:creationId xmlns:a16="http://schemas.microsoft.com/office/drawing/2014/main" id="{03BCAFA8-C472-6E8A-131C-6792D38834F8}"/>
                </a:ext>
              </a:extLst>
            </p:cNvPr>
            <p:cNvSpPr txBox="1"/>
            <p:nvPr/>
          </p:nvSpPr>
          <p:spPr>
            <a:xfrm>
              <a:off x="640940" y="3112660"/>
              <a:ext cx="7308397" cy="1895647"/>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为了渲染，需要将三维高斯分布投射到二维。一个显而易见的方法是直接优化协方差矩阵</a:t>
              </a:r>
              <a:r>
                <a:rPr lang="en-US" altLang="zh-CN" dirty="0">
                  <a:latin typeface="Times New Roman" panose="02020603050405020304" pitchFamily="18" charset="0"/>
                  <a:ea typeface="宋体" panose="02010600030101010101" pitchFamily="2" charset="-122"/>
                  <a:cs typeface="Times New Roman" panose="02020603050405020304" pitchFamily="18" charset="0"/>
                </a:rPr>
                <a:t>Z</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，以获得表示辐射场的高斯分布。但是，只因为只有当协方差矩阵是半正定时才有物理意义，而梯度下降法，它很难产生这样的有效的协方差矩阵，因此对协方差矩阵进行了分解：                      其中，</a:t>
              </a:r>
              <a:r>
                <a:rPr lang="en-US" altLang="zh-CN" dirty="0">
                  <a:latin typeface="Times New Roman" panose="02020603050405020304" pitchFamily="18" charset="0"/>
                  <a:ea typeface="宋体" panose="02010600030101010101" pitchFamily="2" charset="-122"/>
                  <a:cs typeface="Times New Roman" panose="02020603050405020304" pitchFamily="18" charset="0"/>
                </a:rPr>
                <a:t>S</a:t>
              </a:r>
              <a:r>
                <a:rPr lang="zh-CN" altLang="en-US" dirty="0">
                  <a:latin typeface="Times New Roman" panose="02020603050405020304" pitchFamily="18" charset="0"/>
                  <a:ea typeface="宋体" panose="02010600030101010101" pitchFamily="2" charset="-122"/>
                  <a:cs typeface="Times New Roman" panose="02020603050405020304" pitchFamily="18" charset="0"/>
                </a:rPr>
                <a:t>是表示缩放的三维向量，</a:t>
              </a:r>
              <a:r>
                <a:rPr lang="en-US" altLang="zh-CN" dirty="0">
                  <a:latin typeface="Times New Roman" panose="02020603050405020304" pitchFamily="18" charset="0"/>
                  <a:ea typeface="宋体" panose="02010600030101010101" pitchFamily="2" charset="-122"/>
                  <a:cs typeface="Times New Roman" panose="02020603050405020304" pitchFamily="18" charset="0"/>
                </a:rPr>
                <a:t>R</a:t>
              </a:r>
              <a:r>
                <a:rPr lang="zh-CN" altLang="en-US" dirty="0">
                  <a:latin typeface="Times New Roman" panose="02020603050405020304" pitchFamily="18" charset="0"/>
                  <a:ea typeface="宋体" panose="02010600030101010101" pitchFamily="2" charset="-122"/>
                  <a:cs typeface="Times New Roman" panose="02020603050405020304" pitchFamily="18" charset="0"/>
                </a:rPr>
                <a:t>是表示旋转的四元数</a:t>
              </a:r>
            </a:p>
          </p:txBody>
        </p:sp>
      </p:grpSp>
      <p:sp>
        <p:nvSpPr>
          <p:cNvPr id="27" name="文本框 26">
            <a:extLst>
              <a:ext uri="{FF2B5EF4-FFF2-40B4-BE49-F238E27FC236}">
                <a16:creationId xmlns:a16="http://schemas.microsoft.com/office/drawing/2014/main" id="{38682762-5AB4-E33F-4CCD-9F7982AE9747}"/>
              </a:ext>
            </a:extLst>
          </p:cNvPr>
          <p:cNvSpPr txBox="1"/>
          <p:nvPr/>
        </p:nvSpPr>
        <p:spPr>
          <a:xfrm>
            <a:off x="640939" y="4999774"/>
            <a:ext cx="7308397" cy="990271"/>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b="0" i="0" dirty="0">
                <a:solidFill>
                  <a:srgbClr val="3F3F3F"/>
                </a:solidFill>
                <a:effectLst/>
                <a:latin typeface="PingFangSC"/>
              </a:rPr>
              <a:t>这种适合优化的各向异性协方差表示可以对</a:t>
            </a:r>
            <a:r>
              <a:rPr lang="en-US" altLang="zh-CN" b="0" i="0" dirty="0">
                <a:solidFill>
                  <a:srgbClr val="3F3F3F"/>
                </a:solidFill>
                <a:effectLst/>
                <a:latin typeface="PingFangSC"/>
              </a:rPr>
              <a:t>3D </a:t>
            </a:r>
            <a:r>
              <a:rPr lang="zh-CN" altLang="en-US" b="0" i="0" dirty="0">
                <a:solidFill>
                  <a:srgbClr val="3F3F3F"/>
                </a:solidFill>
                <a:effectLst/>
                <a:latin typeface="PingFangSC"/>
              </a:rPr>
              <a:t>高斯进行优化，使其适应捕获场景中不同形状的几何结构，从而得到一个相当紧凑的表示。</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8" name="文本框 27">
            <a:extLst>
              <a:ext uri="{FF2B5EF4-FFF2-40B4-BE49-F238E27FC236}">
                <a16:creationId xmlns:a16="http://schemas.microsoft.com/office/drawing/2014/main" id="{79A34C01-EF3A-3172-CB4D-D4A15B101D3A}"/>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Kerbl</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B,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Kopanas</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G,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Leimkühler</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T, et al. 3d gaussian splatting for real-time radiance field rendering[J]. ACM Transactions on Graphics, 2023, 42(4): 1-14.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29" name="文本框 28">
            <a:extLst>
              <a:ext uri="{FF2B5EF4-FFF2-40B4-BE49-F238E27FC236}">
                <a16:creationId xmlns:a16="http://schemas.microsoft.com/office/drawing/2014/main" id="{A05E7131-E9C1-B4CB-46C5-C939BD645412}"/>
              </a:ext>
            </a:extLst>
          </p:cNvPr>
          <p:cNvSpPr txBox="1"/>
          <p:nvPr/>
        </p:nvSpPr>
        <p:spPr>
          <a:xfrm>
            <a:off x="1" y="5815211"/>
            <a:ext cx="948193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1600" dirty="0">
                <a:solidFill>
                  <a:prstClr val="black"/>
                </a:solidFill>
                <a:latin typeface="微软雅黑 Light" panose="020B0502040204020203" pitchFamily="34" charset="-122"/>
                <a:ea typeface="微软雅黑 Light" panose="020B0502040204020203" pitchFamily="34" charset="-122"/>
              </a:rPr>
              <a:t>【</a:t>
            </a:r>
            <a:r>
              <a:rPr lang="zh-CN" altLang="en-US" sz="1600" dirty="0">
                <a:solidFill>
                  <a:prstClr val="black"/>
                </a:solidFill>
                <a:latin typeface="微软雅黑 Light" panose="020B0502040204020203" pitchFamily="34" charset="-122"/>
                <a:ea typeface="微软雅黑 Light" panose="020B0502040204020203" pitchFamily="34" charset="-122"/>
              </a:rPr>
              <a:t>注</a:t>
            </a:r>
            <a:r>
              <a:rPr lang="en-US" altLang="zh-CN" sz="1600" dirty="0">
                <a:solidFill>
                  <a:prstClr val="black"/>
                </a:solidFill>
                <a:latin typeface="微软雅黑 Light" panose="020B0502040204020203" pitchFamily="34" charset="-122"/>
                <a:ea typeface="微软雅黑 Light" panose="020B0502040204020203" pitchFamily="34" charset="-122"/>
              </a:rPr>
              <a:t>】3D</a:t>
            </a:r>
            <a:r>
              <a:rPr lang="zh-CN" altLang="en-US" sz="1600" dirty="0">
                <a:solidFill>
                  <a:prstClr val="black"/>
                </a:solidFill>
                <a:latin typeface="微软雅黑 Light" panose="020B0502040204020203" pitchFamily="34" charset="-122"/>
                <a:ea typeface="微软雅黑 Light" panose="020B0502040204020203" pitchFamily="34" charset="-122"/>
              </a:rPr>
              <a:t>高斯分布相关概念可参考： </a:t>
            </a:r>
            <a:endParaRPr lang="en-US" altLang="zh-CN" sz="1600" dirty="0">
              <a:solidFill>
                <a:prstClr val="black"/>
              </a:solidFill>
              <a:latin typeface="微软雅黑 Light" panose="020B0502040204020203" pitchFamily="34" charset="-122"/>
              <a:ea typeface="微软雅黑 Light" panose="020B0502040204020203"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solidFill>
                  <a:prstClr val="black"/>
                </a:solidFill>
                <a:latin typeface="微软雅黑 Light" panose="020B0502040204020203" pitchFamily="34" charset="-122"/>
                <a:ea typeface="微软雅黑 Light" panose="020B0502040204020203" pitchFamily="34" charset="-122"/>
              </a:rPr>
              <a:t>https://www.bilibili.com/video/BV1uV4y1Y7cA?vd_source=a373423a16d8334e66fe062bd0837ff0</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2553738754"/>
      </p:ext>
    </p:extLst>
  </p:cSld>
  <p:clrMapOvr>
    <a:masterClrMapping/>
  </p:clrMapOvr>
  <p:transition>
    <p:wipe/>
  </p:transition>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mJkMTMwYjZmNjQzNTMwNjE2ZmYwY2NkZWU3MjgyZWQifQ=="/>
  <p:tag name="KSO_WPP_MARK_KEY" val="5444498b-26d2-49ff-b7f2-b5957cbeff76"/>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17171</TotalTime>
  <Words>5425</Words>
  <Application>Microsoft Office PowerPoint</Application>
  <PresentationFormat>宽屏</PresentationFormat>
  <Paragraphs>401</Paragraphs>
  <Slides>49</Slides>
  <Notes>49</Notes>
  <HiddenSlides>2</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49</vt:i4>
      </vt:variant>
    </vt:vector>
  </HeadingPairs>
  <TitlesOfParts>
    <vt:vector size="65" baseType="lpstr">
      <vt:lpstr>-apple-system</vt:lpstr>
      <vt:lpstr>PingFangSC</vt:lpstr>
      <vt:lpstr>PingFangSC-Regular</vt:lpstr>
      <vt:lpstr>Söhne</vt:lpstr>
      <vt:lpstr>等线</vt:lpstr>
      <vt:lpstr>等线 Light</vt:lpstr>
      <vt:lpstr>黑体</vt:lpstr>
      <vt:lpstr>思源黑体 Normal</vt:lpstr>
      <vt:lpstr>宋体</vt:lpstr>
      <vt:lpstr>微软雅黑</vt:lpstr>
      <vt:lpstr>微软雅黑 Light</vt:lpstr>
      <vt:lpstr>Arial</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subject>https://www.ypppt.com/</dc:subject>
  <dc:creator>优品PPT</dc:creator>
  <cp:lastModifiedBy>Zhu, Lidong</cp:lastModifiedBy>
  <cp:revision>804</cp:revision>
  <dcterms:created xsi:type="dcterms:W3CDTF">2021-06-12T07:20:00Z</dcterms:created>
  <dcterms:modified xsi:type="dcterms:W3CDTF">2024-05-11T12:15:17Z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6480CACBD99143468DF16E9377917C17</vt:lpwstr>
  </property>
  <property fmtid="{D5CDD505-2E9C-101B-9397-08002B2CF9AE}" pid="3" name="KSOProductBuildVer">
    <vt:lpwstr>2052-12.1.0.15374</vt:lpwstr>
  </property>
</Properties>
</file>